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7"/>
  </p:notesMasterIdLst>
  <p:sldIdLst>
    <p:sldId id="258" r:id="rId2"/>
    <p:sldId id="285" r:id="rId3"/>
    <p:sldId id="286" r:id="rId4"/>
    <p:sldId id="275" r:id="rId5"/>
    <p:sldId id="291" r:id="rId6"/>
    <p:sldId id="312" r:id="rId7"/>
    <p:sldId id="343" r:id="rId8"/>
    <p:sldId id="341" r:id="rId9"/>
    <p:sldId id="342" r:id="rId10"/>
    <p:sldId id="326" r:id="rId11"/>
    <p:sldId id="307" r:id="rId12"/>
    <p:sldId id="310" r:id="rId13"/>
    <p:sldId id="319" r:id="rId14"/>
    <p:sldId id="321" r:id="rId15"/>
    <p:sldId id="344" r:id="rId16"/>
    <p:sldId id="345" r:id="rId17"/>
    <p:sldId id="322" r:id="rId18"/>
    <p:sldId id="327" r:id="rId19"/>
    <p:sldId id="294" r:id="rId20"/>
    <p:sldId id="330" r:id="rId21"/>
    <p:sldId id="329" r:id="rId22"/>
    <p:sldId id="333" r:id="rId23"/>
    <p:sldId id="328" r:id="rId24"/>
    <p:sldId id="338" r:id="rId25"/>
    <p:sldId id="296" r:id="rId26"/>
    <p:sldId id="336" r:id="rId27"/>
    <p:sldId id="335" r:id="rId28"/>
    <p:sldId id="337" r:id="rId29"/>
    <p:sldId id="280" r:id="rId30"/>
    <p:sldId id="302" r:id="rId31"/>
    <p:sldId id="301" r:id="rId32"/>
    <p:sldId id="300" r:id="rId33"/>
    <p:sldId id="304" r:id="rId34"/>
    <p:sldId id="339" r:id="rId35"/>
    <p:sldId id="277" r:id="rId36"/>
    <p:sldId id="340" r:id="rId37"/>
    <p:sldId id="260" r:id="rId38"/>
    <p:sldId id="346" r:id="rId39"/>
    <p:sldId id="314" r:id="rId40"/>
    <p:sldId id="278" r:id="rId41"/>
    <p:sldId id="303" r:id="rId42"/>
    <p:sldId id="317" r:id="rId43"/>
    <p:sldId id="305" r:id="rId44"/>
    <p:sldId id="316" r:id="rId45"/>
    <p:sldId id="311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450" userDrawn="1">
          <p15:clr>
            <a:srgbClr val="A4A3A4"/>
          </p15:clr>
        </p15:guide>
        <p15:guide id="2" pos="2230" userDrawn="1">
          <p15:clr>
            <a:srgbClr val="A4A3A4"/>
          </p15:clr>
        </p15:guide>
        <p15:guide id="3" pos="3840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DC"/>
    <a:srgbClr val="495B73"/>
    <a:srgbClr val="FEF6F0"/>
    <a:srgbClr val="F5F7F9"/>
    <a:srgbClr val="C4611E"/>
    <a:srgbClr val="DAE3F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5" autoAdjust="0"/>
    <p:restoredTop sz="86740" autoAdjust="0"/>
  </p:normalViewPr>
  <p:slideViewPr>
    <p:cSldViewPr snapToGrid="0">
      <p:cViewPr varScale="1">
        <p:scale>
          <a:sx n="63" d="100"/>
          <a:sy n="63" d="100"/>
        </p:scale>
        <p:origin x="1014" y="48"/>
      </p:cViewPr>
      <p:guideLst>
        <p:guide pos="5450"/>
        <p:guide pos="2230"/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4044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D04221-85D1-48FF-A9F9-FD4C866B7DCC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6869E-68AE-43CA-87DC-71FF66EB4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048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A6869E-68AE-43CA-87DC-71FF66EB42C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443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A6869E-68AE-43CA-87DC-71FF66EB42C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2750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A6869E-68AE-43CA-87DC-71FF66EB42C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356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A6869E-68AE-43CA-87DC-71FF66EB42C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3266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A6869E-68AE-43CA-87DC-71FF66EB42C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8323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A6869E-68AE-43CA-87DC-71FF66EB42C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192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A6869E-68AE-43CA-87DC-71FF66EB42C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014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A6869E-68AE-43CA-87DC-71FF66EB42C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298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A6869E-68AE-43CA-87DC-71FF66EB42C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9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A6869E-68AE-43CA-87DC-71FF66EB42C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3176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A6869E-68AE-43CA-87DC-71FF66EB42C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2968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A6869E-68AE-43CA-87DC-71FF66EB42C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2957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A6869E-68AE-43CA-87DC-71FF66EB42C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762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A6869E-68AE-43CA-87DC-71FF66EB42C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073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C91EF-9023-45C0-9211-6FE26334A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F426AD-4292-4E81-B0BE-4A1F400A3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6C6C9A-917D-413F-8FE3-A657A0BBB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42395-9867-4810-8537-927C3852E93A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AB8D3-FB8F-4128-A26C-112F4EA27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727421-E96E-4CA9-98C2-E68BA553B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799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1891E-D63A-4586-A33C-545CE3A48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9A53F8-2490-4EED-B960-9B49B3E3A7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0AD8D-3A13-43F9-BB0B-57E12E113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66F8-3E83-4B3F-9A1F-6265BE32FDBD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F1A05F-5425-4634-B335-71910E24F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37633-7C5D-450F-9FEB-B71B2EE5C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919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AEBFE0-9510-4324-9AD5-E9A54E7503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8E9957-CB94-4E50-A8A6-C9B6F19C7C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EE742F-2571-4060-BF6F-B22C53482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9B228-1012-4ACA-B1CA-10D6C8937DC2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7F56F9-9300-4E09-8766-0DFD30388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14C6A-9EC5-43FB-95E3-A796EF03A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68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DF472-A8EA-45EE-9D40-2DCC572B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3CBF1-2F11-4813-956D-99E75FEE1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814F1B-2DA0-4AF4-A399-195A1E7CE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44086-20EB-4FCB-81F1-E124EB2A655B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0C3E6-6965-49E1-AD3C-3E2201618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A340F-9CA6-4366-B317-EB9016D08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139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2701B-E9F7-4FE1-A85D-D6FB88C59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BBBBF4-F585-49B3-8EA9-87FAB5921C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FF4C1F-BEC6-41C3-A4FD-B72F90159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9A149-F67C-4B2E-8D21-C4E41179AB62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7975C-15B2-4FE8-BB3B-DDF36830D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BE0DD-17A5-4521-9FEF-09C68BBA6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620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71045-51BC-4A08-9470-75E5ACC9C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A6766-7AA3-4520-93DF-69E0B77E01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9C3CD2-A76A-46E0-B95A-0509C9C65C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CA2BB7-9CF5-4096-8A82-DDAFC30CE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C2D1-D2CD-431F-821C-1AF659116A0C}" type="datetime1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517D18-5709-4F04-B6B8-9DA5D7AA9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77C4A3-4401-4CAD-88B3-57C1A70C2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8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0890B-EDA2-414E-99B2-7CAC56B0A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8D6634-56E1-4757-81AD-CE6181040D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13A530-46C9-4F06-BDA9-66F888068A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2D3A25-4B9E-466A-B4CB-FAB19C8C0C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7989E2-2354-43C4-A8CD-8E1A62285A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2285A5-4D2B-40E3-87FF-393DD116A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5499-5832-4D08-8054-0A64415EB7A8}" type="datetime1">
              <a:rPr lang="en-US" smtClean="0"/>
              <a:t>10/27/2019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F9FB51-EE83-44BE-82A9-70481B12F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0270C4-DF33-4498-A440-846F6273A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69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37A02-8D03-4053-A982-73AE236FF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B3B55A-6CC4-49E9-9A98-C20905B00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D967-F59E-43C8-A0C5-05AEF2038610}" type="datetime1">
              <a:rPr lang="en-US" smtClean="0"/>
              <a:t>10/27/2019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1353C3-1B94-4280-930D-E5C809B13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6E21F9-4B6B-4092-AACC-D66C353E6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23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3A55DC-F16D-4AB9-824B-AE59A06CD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DF19-9DB7-457C-9B75-2682C6962795}" type="datetime1">
              <a:rPr lang="en-US" smtClean="0"/>
              <a:t>10/27/2019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1C9C47-83A4-4A1E-814D-63A56A34B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C3BB45-5158-4EAF-A99D-B710FBB7E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006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4FC02-C9C7-4CFD-BB77-F0DF11315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6B1AA-5CBE-45B4-BF0D-952692014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D6EF9D-206E-4118-9655-5CCFC253C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FA6E6A-9CCB-43A6-B0C5-ED5778574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D58C-CECA-471A-A21F-B830BF797458}" type="datetime1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14969A-C893-40EF-B6CD-934C057B9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C6B30-5726-4D4F-97F2-E18B321F1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119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CF693-67F2-4D25-A20F-AF54C2981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10A60D-2688-4573-BC2A-337B739096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141CA6-823B-4F11-9831-9B6D7C31F6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43A719-CDAE-40B4-AABA-0898D012E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E5FB5-3DEA-42B0-A56F-ADBA2CD62DB4}" type="datetime1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466245-2824-4BF1-9AEA-E9C09A6EF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D87DB6-F53E-4567-B66D-4E40DD889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448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19BB40-8447-4955-93C6-570C28BE8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44EBAA-D127-4864-B70E-CE88EBC5E5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AB8DB-D185-4033-937A-71DD1A9A0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E2101-90F8-49AE-8A97-2C9E08DDD41A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00B09-BBA7-44E3-96F5-8DB6FDBD5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BAC04-0F79-4A11-9D75-E17B3C3933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657B6-CD4B-45AF-946E-4D8E6C515A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473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Relationship Id="rId9" Type="http://schemas.openxmlformats.org/officeDocument/2006/relationships/image" Target="../media/image7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1.png"/><Relationship Id="rId4" Type="http://schemas.openxmlformats.org/officeDocument/2006/relationships/image" Target="../media/image7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7" Type="http://schemas.openxmlformats.org/officeDocument/2006/relationships/image" Target="../media/image7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6.png"/><Relationship Id="rId5" Type="http://schemas.openxmlformats.org/officeDocument/2006/relationships/image" Target="../media/image75.png"/><Relationship Id="rId4" Type="http://schemas.openxmlformats.org/officeDocument/2006/relationships/image" Target="../media/image7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77.png"/><Relationship Id="rId7" Type="http://schemas.openxmlformats.org/officeDocument/2006/relationships/image" Target="../media/image7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8.png"/><Relationship Id="rId5" Type="http://schemas.openxmlformats.org/officeDocument/2006/relationships/image" Target="../media/image75.png"/><Relationship Id="rId4" Type="http://schemas.openxmlformats.org/officeDocument/2006/relationships/image" Target="../media/image73.png"/><Relationship Id="rId9" Type="http://schemas.openxmlformats.org/officeDocument/2006/relationships/image" Target="../media/image71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png"/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png"/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6.png"/><Relationship Id="rId5" Type="http://schemas.openxmlformats.org/officeDocument/2006/relationships/image" Target="../media/image82.png"/><Relationship Id="rId4" Type="http://schemas.openxmlformats.org/officeDocument/2006/relationships/image" Target="../media/image84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3" Type="http://schemas.openxmlformats.org/officeDocument/2006/relationships/image" Target="../media/image85.png"/><Relationship Id="rId7" Type="http://schemas.openxmlformats.org/officeDocument/2006/relationships/image" Target="../media/image88.png"/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2.png"/><Relationship Id="rId5" Type="http://schemas.openxmlformats.org/officeDocument/2006/relationships/image" Target="../media/image87.png"/><Relationship Id="rId4" Type="http://schemas.openxmlformats.org/officeDocument/2006/relationships/image" Target="../media/image84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/><Relationship Id="rId3" Type="http://schemas.openxmlformats.org/officeDocument/2006/relationships/image" Target="../media/image85.png"/><Relationship Id="rId7" Type="http://schemas.openxmlformats.org/officeDocument/2006/relationships/image" Target="../media/image82.png"/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0.png"/><Relationship Id="rId5" Type="http://schemas.openxmlformats.org/officeDocument/2006/relationships/image" Target="../media/image89.png"/><Relationship Id="rId4" Type="http://schemas.openxmlformats.org/officeDocument/2006/relationships/image" Target="../media/image8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.png"/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4.png"/><Relationship Id="rId4" Type="http://schemas.openxmlformats.org/officeDocument/2006/relationships/image" Target="../media/image9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.png"/><Relationship Id="rId2" Type="http://schemas.openxmlformats.org/officeDocument/2006/relationships/image" Target="../media/image9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.png"/><Relationship Id="rId2" Type="http://schemas.openxmlformats.org/officeDocument/2006/relationships/image" Target="../media/image9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9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9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1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png"/><Relationship Id="rId13" Type="http://schemas.openxmlformats.org/officeDocument/2006/relationships/image" Target="../media/image113.png"/><Relationship Id="rId3" Type="http://schemas.openxmlformats.org/officeDocument/2006/relationships/image" Target="../media/image103.png"/><Relationship Id="rId7" Type="http://schemas.openxmlformats.org/officeDocument/2006/relationships/image" Target="../media/image107.png"/><Relationship Id="rId12" Type="http://schemas.openxmlformats.org/officeDocument/2006/relationships/image" Target="../media/image112.png"/><Relationship Id="rId2" Type="http://schemas.openxmlformats.org/officeDocument/2006/relationships/image" Target="../media/image10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6.png"/><Relationship Id="rId11" Type="http://schemas.openxmlformats.org/officeDocument/2006/relationships/image" Target="../media/image111.png"/><Relationship Id="rId5" Type="http://schemas.openxmlformats.org/officeDocument/2006/relationships/image" Target="../media/image105.png"/><Relationship Id="rId10" Type="http://schemas.openxmlformats.org/officeDocument/2006/relationships/image" Target="../media/image110.png"/><Relationship Id="rId4" Type="http://schemas.openxmlformats.org/officeDocument/2006/relationships/image" Target="../media/image104.png"/><Relationship Id="rId9" Type="http://schemas.openxmlformats.org/officeDocument/2006/relationships/image" Target="../media/image109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png"/><Relationship Id="rId2" Type="http://schemas.openxmlformats.org/officeDocument/2006/relationships/image" Target="../media/image11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6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8.png"/><Relationship Id="rId2" Type="http://schemas.openxmlformats.org/officeDocument/2006/relationships/image" Target="../media/image117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1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3.png"/><Relationship Id="rId5" Type="http://schemas.openxmlformats.org/officeDocument/2006/relationships/image" Target="../media/image122.png"/><Relationship Id="rId4" Type="http://schemas.openxmlformats.org/officeDocument/2006/relationships/image" Target="../media/image121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6.png"/><Relationship Id="rId4" Type="http://schemas.openxmlformats.org/officeDocument/2006/relationships/image" Target="../media/image125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3.png"/><Relationship Id="rId3" Type="http://schemas.openxmlformats.org/officeDocument/2006/relationships/image" Target="../media/image128.png"/><Relationship Id="rId7" Type="http://schemas.openxmlformats.org/officeDocument/2006/relationships/image" Target="../media/image132.png"/><Relationship Id="rId2" Type="http://schemas.openxmlformats.org/officeDocument/2006/relationships/image" Target="../media/image12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1.png"/><Relationship Id="rId5" Type="http://schemas.openxmlformats.org/officeDocument/2006/relationships/image" Target="../media/image130.png"/><Relationship Id="rId4" Type="http://schemas.openxmlformats.org/officeDocument/2006/relationships/image" Target="../media/image129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5.png"/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8.png"/><Relationship Id="rId5" Type="http://schemas.openxmlformats.org/officeDocument/2006/relationships/image" Target="../media/image137.png"/><Relationship Id="rId4" Type="http://schemas.openxmlformats.org/officeDocument/2006/relationships/image" Target="../media/image136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139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17" Type="http://schemas.openxmlformats.org/officeDocument/2006/relationships/image" Target="../media/image30.png"/><Relationship Id="rId2" Type="http://schemas.openxmlformats.org/officeDocument/2006/relationships/image" Target="../media/image15.pn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Relationship Id="rId14" Type="http://schemas.openxmlformats.org/officeDocument/2006/relationships/image" Target="../media/image4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3" Type="http://schemas.openxmlformats.org/officeDocument/2006/relationships/image" Target="../media/image36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17" Type="http://schemas.openxmlformats.org/officeDocument/2006/relationships/image" Target="../media/image52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5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5" Type="http://schemas.openxmlformats.org/officeDocument/2006/relationships/image" Target="../media/image50.png"/><Relationship Id="rId10" Type="http://schemas.openxmlformats.org/officeDocument/2006/relationships/image" Target="../media/image42.png"/><Relationship Id="rId4" Type="http://schemas.openxmlformats.org/officeDocument/2006/relationships/image" Target="../media/image49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3" Type="http://schemas.openxmlformats.org/officeDocument/2006/relationships/image" Target="../media/image36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17" Type="http://schemas.openxmlformats.org/officeDocument/2006/relationships/image" Target="../media/image52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5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5" Type="http://schemas.openxmlformats.org/officeDocument/2006/relationships/image" Target="../media/image50.png"/><Relationship Id="rId10" Type="http://schemas.openxmlformats.org/officeDocument/2006/relationships/image" Target="../media/image42.png"/><Relationship Id="rId4" Type="http://schemas.openxmlformats.org/officeDocument/2006/relationships/image" Target="../media/image53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3651278-2638-4E6E-8A26-D4B2EB825B2F}"/>
              </a:ext>
            </a:extLst>
          </p:cNvPr>
          <p:cNvSpPr txBox="1"/>
          <p:nvPr/>
        </p:nvSpPr>
        <p:spPr>
          <a:xfrm>
            <a:off x="0" y="-1475864"/>
            <a:ext cx="12192000" cy="9248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9500">
                <a:solidFill>
                  <a:srgbClr val="F5F7F9"/>
                </a:solidFill>
                <a:latin typeface="Cloister Black" panose="00000400000000000000" pitchFamily="2" charset="0"/>
              </a:rPr>
              <a:t>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5CD72-ECA5-4EEE-A0BA-8351D01993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6858000"/>
          </a:xfrm>
        </p:spPr>
        <p:txBody>
          <a:bodyPr anchor="ctr">
            <a:normAutofit/>
          </a:bodyPr>
          <a:lstStyle/>
          <a:p>
            <a:pPr lvl="0">
              <a:lnSpc>
                <a:spcPct val="100000"/>
              </a:lnSpc>
              <a:spcBef>
                <a:spcPts val="1000"/>
              </a:spcBef>
            </a:pPr>
            <a:r>
              <a:rPr lang="de-DE" sz="2000">
                <a:solidFill>
                  <a:schemeClr val="bg1">
                    <a:lumMod val="65000"/>
                  </a:schemeClr>
                </a:solidFill>
              </a:rPr>
              <a:t>Second Master Seminar Talk</a:t>
            </a:r>
            <a:br>
              <a:rPr lang="de-DE" sz="2000">
                <a:solidFill>
                  <a:schemeClr val="bg1">
                    <a:lumMod val="65000"/>
                  </a:schemeClr>
                </a:solidFill>
              </a:rPr>
            </a:br>
            <a:br>
              <a:rPr lang="en-US">
                <a:solidFill>
                  <a:schemeClr val="accent2"/>
                </a:solidFill>
              </a:rPr>
            </a:br>
            <a:br>
              <a:rPr lang="de-DE">
                <a:solidFill>
                  <a:schemeClr val="accent2"/>
                </a:solidFill>
              </a:rPr>
            </a:br>
            <a:r>
              <a:rPr lang="en-US" sz="3000">
                <a:solidFill>
                  <a:schemeClr val="bg1">
                    <a:lumMod val="65000"/>
                  </a:schemeClr>
                </a:solidFill>
              </a:rPr>
              <a:t>Consistency of the well-ordering theorem</a:t>
            </a:r>
            <a:br>
              <a:rPr lang="de-DE" sz="200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</a:br>
            <a:br>
              <a:rPr lang="de-DE" sz="200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</a:br>
            <a:br>
              <a:rPr lang="de-DE" sz="200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</a:br>
            <a:r>
              <a:rPr lang="de-DE" sz="200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Felix Rech</a:t>
            </a:r>
            <a:br>
              <a:rPr lang="de-DE" sz="200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</a:br>
            <a:r>
              <a:rPr lang="de-DE" sz="200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Advisor: Dominik Kirst</a:t>
            </a:r>
            <a:br>
              <a:rPr lang="de-DE" sz="200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</a:br>
            <a:br>
              <a:rPr lang="de-DE" sz="200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</a:br>
            <a:br>
              <a:rPr lang="de-DE" sz="200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</a:br>
            <a:r>
              <a:rPr lang="de-DE" sz="200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October 30, 2019</a:t>
            </a:r>
            <a:endParaRPr lang="de-DE" sz="200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80C6FC-766C-4783-B620-984CD7990CAB}"/>
              </a:ext>
            </a:extLst>
          </p:cNvPr>
          <p:cNvSpPr txBox="1"/>
          <p:nvPr/>
        </p:nvSpPr>
        <p:spPr>
          <a:xfrm>
            <a:off x="0" y="1560352"/>
            <a:ext cx="12191998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6000">
                <a:solidFill>
                  <a:srgbClr val="ED7D31"/>
                </a:solidFill>
                <a:latin typeface="Calibri Light" panose="020F0302020204030204"/>
                <a:ea typeface="+mj-ea"/>
                <a:cs typeface="+mj-cs"/>
              </a:rPr>
              <a:t>The Universe of</a:t>
            </a:r>
            <a:br>
              <a:rPr lang="en-US" sz="6000">
                <a:solidFill>
                  <a:srgbClr val="ED7D31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en-US" sz="6000">
                <a:solidFill>
                  <a:srgbClr val="ED7D31"/>
                </a:solidFill>
                <a:latin typeface="Calibri Light" panose="020F0302020204030204"/>
                <a:ea typeface="+mj-ea"/>
                <a:cs typeface="+mj-cs"/>
              </a:rPr>
              <a:t>Constructible Sets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54557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6FBA92A-16D0-4407-801D-232536D50C8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72E0CD7-E654-4A7B-8D79-4428B3A00B70}"/>
              </a:ext>
            </a:extLst>
          </p:cNvPr>
          <p:cNvSpPr txBox="1"/>
          <p:nvPr/>
        </p:nvSpPr>
        <p:spPr>
          <a:xfrm>
            <a:off x="838200" y="616103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Proof of Consistency (Outline)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30D45B-D20D-4E6A-933B-5826723AD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10</a:t>
            </a:fld>
            <a:endParaRPr lang="en-US"/>
          </a:p>
        </p:txBody>
      </p:sp>
      <p:sp>
        <p:nvSpPr>
          <p:cNvPr id="18" name="!!Rectangle 1">
            <a:extLst>
              <a:ext uri="{FF2B5EF4-FFF2-40B4-BE49-F238E27FC236}">
                <a16:creationId xmlns:a16="http://schemas.microsoft.com/office/drawing/2014/main" id="{0D43FC74-4591-45C9-91A0-71581EF2FBF4}"/>
              </a:ext>
            </a:extLst>
          </p:cNvPr>
          <p:cNvSpPr/>
          <p:nvPr/>
        </p:nvSpPr>
        <p:spPr>
          <a:xfrm>
            <a:off x="4174524" y="3264158"/>
            <a:ext cx="3842952" cy="484333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!!Text 1">
                <a:extLst>
                  <a:ext uri="{FF2B5EF4-FFF2-40B4-BE49-F238E27FC236}">
                    <a16:creationId xmlns:a16="http://schemas.microsoft.com/office/drawing/2014/main" id="{4B1ED95A-60A0-4A89-B5BE-5F3AA27F9DC3}"/>
                  </a:ext>
                </a:extLst>
              </p:cNvPr>
              <p:cNvSpPr/>
              <p:nvPr/>
            </p:nvSpPr>
            <p:spPr>
              <a:xfrm>
                <a:off x="4174524" y="3260114"/>
                <a:ext cx="3842952" cy="4801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2800">
                    <a:solidFill>
                      <a:schemeClr val="tx2"/>
                    </a:solidFill>
                  </a:rPr>
                  <a:t>1.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 ∈</m:t>
                        </m:r>
                      </m:e>
                    </m:d>
                  </m:oMath>
                </a14:m>
                <a:r>
                  <a:rPr lang="en-US" sz="2800">
                    <a:solidFill>
                      <a:schemeClr val="tx2"/>
                    </a:solidFill>
                  </a:rPr>
                  <a:t> is a model of ZF.</a:t>
                </a:r>
              </a:p>
            </p:txBody>
          </p:sp>
        </mc:Choice>
        <mc:Fallback>
          <p:sp>
            <p:nvSpPr>
              <p:cNvPr id="7" name="!!Text 1">
                <a:extLst>
                  <a:ext uri="{FF2B5EF4-FFF2-40B4-BE49-F238E27FC236}">
                    <a16:creationId xmlns:a16="http://schemas.microsoft.com/office/drawing/2014/main" id="{4B1ED95A-60A0-4A89-B5BE-5F3AA27F9D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4524" y="3260114"/>
                <a:ext cx="3842952" cy="480131"/>
              </a:xfrm>
              <a:prstGeom prst="rect">
                <a:avLst/>
              </a:prstGeom>
              <a:blipFill>
                <a:blip r:embed="rId3"/>
                <a:stretch>
                  <a:fillRect l="-3333" t="-21519" r="-1587" b="-35443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!!Rectangle 4">
            <a:extLst>
              <a:ext uri="{FF2B5EF4-FFF2-40B4-BE49-F238E27FC236}">
                <a16:creationId xmlns:a16="http://schemas.microsoft.com/office/drawing/2014/main" id="{D2C4DBB6-AD2B-4925-AF69-E2A975C356CC}"/>
              </a:ext>
            </a:extLst>
          </p:cNvPr>
          <p:cNvSpPr/>
          <p:nvPr/>
        </p:nvSpPr>
        <p:spPr>
          <a:xfrm>
            <a:off x="3106721" y="5872026"/>
            <a:ext cx="5978556" cy="48013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!Text 4">
                <a:extLst>
                  <a:ext uri="{FF2B5EF4-FFF2-40B4-BE49-F238E27FC236}">
                    <a16:creationId xmlns:a16="http://schemas.microsoft.com/office/drawing/2014/main" id="{3F50B665-0EE1-463C-BD54-2D16C99DA911}"/>
                  </a:ext>
                </a:extLst>
              </p:cNvPr>
              <p:cNvSpPr/>
              <p:nvPr/>
            </p:nvSpPr>
            <p:spPr>
              <a:xfrm>
                <a:off x="3106725" y="5876226"/>
                <a:ext cx="5978552" cy="4801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2800" b="0">
                    <a:solidFill>
                      <a:schemeClr val="tx2"/>
                    </a:solidFill>
                  </a:rPr>
                  <a:t>4.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800">
                    <a:solidFill>
                      <a:schemeClr val="tx2"/>
                    </a:solidFill>
                  </a:rPr>
                  <a:t> satisfies the well-ordering theorem.</a:t>
                </a:r>
              </a:p>
            </p:txBody>
          </p:sp>
        </mc:Choice>
        <mc:Fallback>
          <p:sp>
            <p:nvSpPr>
              <p:cNvPr id="10" name="!Text 4">
                <a:extLst>
                  <a:ext uri="{FF2B5EF4-FFF2-40B4-BE49-F238E27FC236}">
                    <a16:creationId xmlns:a16="http://schemas.microsoft.com/office/drawing/2014/main" id="{3F50B665-0EE1-463C-BD54-2D16C99DA9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6725" y="5876226"/>
                <a:ext cx="5978552" cy="480131"/>
              </a:xfrm>
              <a:prstGeom prst="rect">
                <a:avLst/>
              </a:prstGeom>
              <a:blipFill>
                <a:blip r:embed="rId4"/>
                <a:stretch>
                  <a:fillRect l="-2143" t="-21519" r="-1429" b="-35443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C6E882F5-6667-4E43-8B30-0601E391DC02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>
          <a:xfrm rot="16200000" flipH="1">
            <a:off x="4293437" y="4073661"/>
            <a:ext cx="1049253" cy="2555876"/>
          </a:xfrm>
          <a:prstGeom prst="bentConnector3">
            <a:avLst>
              <a:gd name="adj1" fmla="val 50000"/>
            </a:avLst>
          </a:prstGeom>
          <a:ln w="28575">
            <a:solidFill>
              <a:schemeClr val="bg2">
                <a:lumMod val="9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0BAF4985-FB63-48B5-8C2D-63F491BBE08E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 rot="5400000">
            <a:off x="6849312" y="4073662"/>
            <a:ext cx="1049253" cy="2555874"/>
          </a:xfrm>
          <a:prstGeom prst="bentConnector3">
            <a:avLst/>
          </a:prstGeom>
          <a:ln w="28575">
            <a:solidFill>
              <a:schemeClr val="bg2">
                <a:lumMod val="9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49BDFEBC-9AC8-4E8E-B06E-A771614B7C83}"/>
              </a:ext>
            </a:extLst>
          </p:cNvPr>
          <p:cNvSpPr txBox="1"/>
          <p:nvPr/>
        </p:nvSpPr>
        <p:spPr>
          <a:xfrm>
            <a:off x="905164" y="1330035"/>
            <a:ext cx="3501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tx2">
                    <a:lumMod val="20000"/>
                    <a:lumOff val="80000"/>
                  </a:schemeClr>
                </a:solidFill>
              </a:rPr>
              <a:t>We work inside set theory.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F28B6D-B7AD-4971-8788-8DD50EBD9F58}"/>
              </a:ext>
            </a:extLst>
          </p:cNvPr>
          <p:cNvSpPr txBox="1"/>
          <p:nvPr/>
        </p:nvSpPr>
        <p:spPr>
          <a:xfrm>
            <a:off x="8017476" y="672937"/>
            <a:ext cx="3336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</a:rPr>
              <a:t>[Smullyan and Fitting]</a:t>
            </a:r>
            <a:endParaRPr lang="en-US" sz="2400" dirty="0">
              <a:solidFill>
                <a:schemeClr val="tx2">
                  <a:lumMod val="20000"/>
                  <a:lumOff val="80000"/>
                </a:schemeClr>
              </a:solidFill>
              <a:latin typeface="+mj-lt"/>
            </a:endParaRPr>
          </a:p>
        </p:txBody>
      </p:sp>
      <p:sp>
        <p:nvSpPr>
          <p:cNvPr id="17" name="!!Rectangle 3">
            <a:extLst>
              <a:ext uri="{FF2B5EF4-FFF2-40B4-BE49-F238E27FC236}">
                <a16:creationId xmlns:a16="http://schemas.microsoft.com/office/drawing/2014/main" id="{31EBA7B8-013A-48BF-BE35-B870C6B96948}"/>
              </a:ext>
            </a:extLst>
          </p:cNvPr>
          <p:cNvSpPr/>
          <p:nvPr/>
        </p:nvSpPr>
        <p:spPr>
          <a:xfrm>
            <a:off x="6859455" y="4340539"/>
            <a:ext cx="3584840" cy="484333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!!Text 3">
                <a:extLst>
                  <a:ext uri="{FF2B5EF4-FFF2-40B4-BE49-F238E27FC236}">
                    <a16:creationId xmlns:a16="http://schemas.microsoft.com/office/drawing/2014/main" id="{CF7F6817-FD90-48EC-BBAB-BEDF94FEF1FA}"/>
                  </a:ext>
                </a:extLst>
              </p:cNvPr>
              <p:cNvSpPr/>
              <p:nvPr/>
            </p:nvSpPr>
            <p:spPr>
              <a:xfrm>
                <a:off x="6859455" y="4346842"/>
                <a:ext cx="3584840" cy="4801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2800">
                    <a:solidFill>
                      <a:schemeClr val="tx2"/>
                    </a:solidFill>
                  </a:rPr>
                  <a:t>3. We can well-order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800">
                    <a:solidFill>
                      <a:schemeClr val="tx2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9" name="!!Text 3">
                <a:extLst>
                  <a:ext uri="{FF2B5EF4-FFF2-40B4-BE49-F238E27FC236}">
                    <a16:creationId xmlns:a16="http://schemas.microsoft.com/office/drawing/2014/main" id="{CF7F6817-FD90-48EC-BBAB-BEDF94FEF1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9455" y="4346842"/>
                <a:ext cx="3584840" cy="480131"/>
              </a:xfrm>
              <a:prstGeom prst="rect">
                <a:avLst/>
              </a:prstGeom>
              <a:blipFill>
                <a:blip r:embed="rId5"/>
                <a:stretch>
                  <a:fillRect l="-3401" t="-20253" r="-2381" b="-35443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!!Background 2">
            <a:extLst>
              <a:ext uri="{FF2B5EF4-FFF2-40B4-BE49-F238E27FC236}">
                <a16:creationId xmlns:a16="http://schemas.microsoft.com/office/drawing/2014/main" id="{8236263C-D176-4E8A-9B12-61E777BFF10E}"/>
              </a:ext>
            </a:extLst>
          </p:cNvPr>
          <p:cNvSpPr/>
          <p:nvPr/>
        </p:nvSpPr>
        <p:spPr>
          <a:xfrm>
            <a:off x="1968500" y="4342638"/>
            <a:ext cx="3143250" cy="484333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!!Text 2">
                <a:extLst>
                  <a:ext uri="{FF2B5EF4-FFF2-40B4-BE49-F238E27FC236}">
                    <a16:creationId xmlns:a16="http://schemas.microsoft.com/office/drawing/2014/main" id="{C9C85988-0C4F-4A00-8BFE-9CCAF6E2C1A6}"/>
                  </a:ext>
                </a:extLst>
              </p:cNvPr>
              <p:cNvSpPr/>
              <p:nvPr/>
            </p:nvSpPr>
            <p:spPr>
              <a:xfrm>
                <a:off x="1968500" y="4346842"/>
                <a:ext cx="3143250" cy="4801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2800">
                    <a:solidFill>
                      <a:schemeClr val="tx2"/>
                    </a:solidFill>
                  </a:rPr>
                  <a:t>2.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800">
                    <a:solidFill>
                      <a:schemeClr val="tx2"/>
                    </a:solidFill>
                  </a:rPr>
                  <a:t> satisfies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800">
                    <a:solidFill>
                      <a:schemeClr val="tx2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8" name="!!Text 2">
                <a:extLst>
                  <a:ext uri="{FF2B5EF4-FFF2-40B4-BE49-F238E27FC236}">
                    <a16:creationId xmlns:a16="http://schemas.microsoft.com/office/drawing/2014/main" id="{C9C85988-0C4F-4A00-8BFE-9CCAF6E2C1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8500" y="4346842"/>
                <a:ext cx="3143250" cy="480131"/>
              </a:xfrm>
              <a:prstGeom prst="rect">
                <a:avLst/>
              </a:prstGeom>
              <a:blipFill>
                <a:blip r:embed="rId6"/>
                <a:stretch>
                  <a:fillRect l="-4070" t="-20253" b="-35443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!!Rectangle 0">
            <a:extLst>
              <a:ext uri="{FF2B5EF4-FFF2-40B4-BE49-F238E27FC236}">
                <a16:creationId xmlns:a16="http://schemas.microsoft.com/office/drawing/2014/main" id="{8FEEE173-8D09-44FA-A8AB-BD225840B3A5}"/>
              </a:ext>
            </a:extLst>
          </p:cNvPr>
          <p:cNvSpPr/>
          <p:nvPr/>
        </p:nvSpPr>
        <p:spPr>
          <a:xfrm>
            <a:off x="4373461" y="2184115"/>
            <a:ext cx="3445078" cy="48395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!!Text 0">
                <a:extLst>
                  <a:ext uri="{FF2B5EF4-FFF2-40B4-BE49-F238E27FC236}">
                    <a16:creationId xmlns:a16="http://schemas.microsoft.com/office/drawing/2014/main" id="{2488F472-A2F2-4462-9F1F-D71FD28C4940}"/>
                  </a:ext>
                </a:extLst>
              </p:cNvPr>
              <p:cNvSpPr/>
              <p:nvPr/>
            </p:nvSpPr>
            <p:spPr>
              <a:xfrm>
                <a:off x="4373461" y="2180071"/>
                <a:ext cx="3445078" cy="4801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2800">
                    <a:solidFill>
                      <a:schemeClr val="tx2"/>
                    </a:solidFill>
                  </a:rPr>
                  <a:t>0. We define a class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800">
                    <a:solidFill>
                      <a:schemeClr val="tx2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25" name="!!Text 0">
                <a:extLst>
                  <a:ext uri="{FF2B5EF4-FFF2-40B4-BE49-F238E27FC236}">
                    <a16:creationId xmlns:a16="http://schemas.microsoft.com/office/drawing/2014/main" id="{2488F472-A2F2-4462-9F1F-D71FD28C49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3461" y="2180071"/>
                <a:ext cx="3445078" cy="480131"/>
              </a:xfrm>
              <a:prstGeom prst="rect">
                <a:avLst/>
              </a:prstGeom>
              <a:blipFill>
                <a:blip r:embed="rId7"/>
                <a:stretch>
                  <a:fillRect l="-3534" t="-21795" r="-1943" b="-37179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0640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2">
            <a:extLst>
              <a:ext uri="{FF2B5EF4-FFF2-40B4-BE49-F238E27FC236}">
                <a16:creationId xmlns:a16="http://schemas.microsoft.com/office/drawing/2014/main" id="{26AD9240-AC38-4789-BFA7-175D93069100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E5F649-DF6E-4F02-ADE9-52652A19F7ED}" type="slidenum">
              <a:rPr lang="en-US" smtClean="0"/>
              <a:pPr/>
              <a:t>11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!!Text 1">
                <a:extLst>
                  <a:ext uri="{FF2B5EF4-FFF2-40B4-BE49-F238E27FC236}">
                    <a16:creationId xmlns:a16="http://schemas.microsoft.com/office/drawing/2014/main" id="{58825304-18C8-4E9B-A681-926E89C4F355}"/>
                  </a:ext>
                </a:extLst>
              </p:cNvPr>
              <p:cNvSpPr/>
              <p:nvPr/>
            </p:nvSpPr>
            <p:spPr>
              <a:xfrm>
                <a:off x="866541" y="660351"/>
                <a:ext cx="8218736" cy="7017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4400">
                    <a:solidFill>
                      <a:schemeClr val="tx2"/>
                    </a:solidFill>
                  </a:rPr>
                  <a:t>1.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 ∈</m:t>
                        </m:r>
                      </m:e>
                    </m:d>
                  </m:oMath>
                </a14:m>
                <a:r>
                  <a:rPr lang="en-US" sz="4400">
                    <a:solidFill>
                      <a:schemeClr val="tx2"/>
                    </a:solidFill>
                  </a:rPr>
                  <a:t> is a model of ZF</a:t>
                </a:r>
              </a:p>
            </p:txBody>
          </p:sp>
        </mc:Choice>
        <mc:Fallback>
          <p:sp>
            <p:nvSpPr>
              <p:cNvPr id="25" name="!!Text 1">
                <a:extLst>
                  <a:ext uri="{FF2B5EF4-FFF2-40B4-BE49-F238E27FC236}">
                    <a16:creationId xmlns:a16="http://schemas.microsoft.com/office/drawing/2014/main" id="{58825304-18C8-4E9B-A681-926E89C4F3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541" y="660351"/>
                <a:ext cx="8218736" cy="701731"/>
              </a:xfrm>
              <a:prstGeom prst="rect">
                <a:avLst/>
              </a:prstGeom>
              <a:blipFill>
                <a:blip r:embed="rId2"/>
                <a:stretch>
                  <a:fillRect l="-2967" t="-26957" b="-4087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2B1996-92B0-4BE7-9B5F-7647CD5BE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11</a:t>
            </a:fld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1C87B62-9844-44AC-9A7F-CCDBCDE5F067}"/>
              </a:ext>
            </a:extLst>
          </p:cNvPr>
          <p:cNvSpPr/>
          <p:nvPr/>
        </p:nvSpPr>
        <p:spPr>
          <a:xfrm rot="442574">
            <a:off x="-193297" y="1754877"/>
            <a:ext cx="9339470" cy="4041913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941653A-E9DC-45BA-8FE9-02127F616728}"/>
              </a:ext>
            </a:extLst>
          </p:cNvPr>
          <p:cNvSpPr/>
          <p:nvPr/>
        </p:nvSpPr>
        <p:spPr>
          <a:xfrm rot="1636620">
            <a:off x="7992330" y="2327684"/>
            <a:ext cx="5209615" cy="181757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0C1FDC-B099-4CA5-B115-5571595960CC}"/>
              </a:ext>
            </a:extLst>
          </p:cNvPr>
          <p:cNvSpPr txBox="1"/>
          <p:nvPr/>
        </p:nvSpPr>
        <p:spPr>
          <a:xfrm>
            <a:off x="10277362" y="3482851"/>
            <a:ext cx="1610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/>
              <a:t>Foundation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53CE9F-8495-4738-8563-13515D6862C1}"/>
              </a:ext>
            </a:extLst>
          </p:cNvPr>
          <p:cNvSpPr txBox="1"/>
          <p:nvPr/>
        </p:nvSpPr>
        <p:spPr>
          <a:xfrm>
            <a:off x="8819390" y="2459960"/>
            <a:ext cx="1929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/>
              <a:t>Extensionality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B317FB9-99E1-487A-B5D4-A64940F040AA}"/>
                  </a:ext>
                </a:extLst>
              </p:cNvPr>
              <p:cNvSpPr txBox="1"/>
              <p:nvPr/>
            </p:nvSpPr>
            <p:spPr>
              <a:xfrm>
                <a:off x="746094" y="2564229"/>
                <a:ext cx="1427186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Empty set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∅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B317FB9-99E1-487A-B5D4-A64940F040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94" y="2564229"/>
                <a:ext cx="1427186" cy="830997"/>
              </a:xfrm>
              <a:prstGeom prst="rect">
                <a:avLst/>
              </a:prstGeom>
              <a:blipFill>
                <a:blip r:embed="rId3"/>
                <a:stretch>
                  <a:fillRect l="-6383" t="-5882" r="-5957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5CF4757-B9B3-470E-968C-6701B8155D9A}"/>
                  </a:ext>
                </a:extLst>
              </p:cNvPr>
              <p:cNvSpPr txBox="1"/>
              <p:nvPr/>
            </p:nvSpPr>
            <p:spPr>
              <a:xfrm>
                <a:off x="4213126" y="2405474"/>
                <a:ext cx="1420069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Power set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𝒫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5CF4757-B9B3-470E-968C-6701B8155D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3126" y="2405474"/>
                <a:ext cx="1420069" cy="830997"/>
              </a:xfrm>
              <a:prstGeom prst="rect">
                <a:avLst/>
              </a:prstGeom>
              <a:blipFill>
                <a:blip r:embed="rId4"/>
                <a:stretch>
                  <a:fillRect l="-6438" t="-5882" r="-6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36B137A-6509-4E20-9835-C360F70A0C82}"/>
                  </a:ext>
                </a:extLst>
              </p:cNvPr>
              <p:cNvSpPr txBox="1"/>
              <p:nvPr/>
            </p:nvSpPr>
            <p:spPr>
              <a:xfrm>
                <a:off x="6331479" y="2978025"/>
                <a:ext cx="938078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Union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36B137A-6509-4E20-9835-C360F70A0C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479" y="2978025"/>
                <a:ext cx="938078" cy="830997"/>
              </a:xfrm>
              <a:prstGeom prst="rect">
                <a:avLst/>
              </a:prstGeom>
              <a:blipFill>
                <a:blip r:embed="rId5"/>
                <a:stretch>
                  <a:fillRect l="-9740" t="-5882" r="-84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36BA179-AFB9-4255-B9B7-8B3684057791}"/>
                  </a:ext>
                </a:extLst>
              </p:cNvPr>
              <p:cNvSpPr txBox="1"/>
              <p:nvPr/>
            </p:nvSpPr>
            <p:spPr>
              <a:xfrm>
                <a:off x="1763695" y="3933162"/>
                <a:ext cx="1061317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Infinity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36BA179-AFB9-4255-B9B7-8B36840577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95" y="3933162"/>
                <a:ext cx="1061317" cy="830997"/>
              </a:xfrm>
              <a:prstGeom prst="rect">
                <a:avLst/>
              </a:prstGeom>
              <a:blipFill>
                <a:blip r:embed="rId6"/>
                <a:stretch>
                  <a:fillRect l="-8046" t="-5839" r="-86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728F633-9D27-45E9-A712-2105F66B942C}"/>
                  </a:ext>
                </a:extLst>
              </p:cNvPr>
              <p:cNvSpPr txBox="1"/>
              <p:nvPr/>
            </p:nvSpPr>
            <p:spPr>
              <a:xfrm>
                <a:off x="6281899" y="4211817"/>
                <a:ext cx="2175788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Replacement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sepChr m:val="∣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728F633-9D27-45E9-A712-2105F66B94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899" y="4211817"/>
                <a:ext cx="2175788" cy="830997"/>
              </a:xfrm>
              <a:prstGeom prst="rect">
                <a:avLst/>
              </a:prstGeom>
              <a:blipFill>
                <a:blip r:embed="rId7"/>
                <a:stretch>
                  <a:fillRect t="-5882" b="-95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C1E2E9D-F932-48EF-954B-21AD8A80C142}"/>
                  </a:ext>
                </a:extLst>
              </p:cNvPr>
              <p:cNvSpPr txBox="1"/>
              <p:nvPr/>
            </p:nvSpPr>
            <p:spPr>
              <a:xfrm>
                <a:off x="3742458" y="4377669"/>
                <a:ext cx="2067681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Separation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𝜑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C1E2E9D-F932-48EF-954B-21AD8A80C1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2458" y="4377669"/>
                <a:ext cx="2067681" cy="830997"/>
              </a:xfrm>
              <a:prstGeom prst="rect">
                <a:avLst/>
              </a:prstGeom>
              <a:blipFill>
                <a:blip r:embed="rId8"/>
                <a:stretch>
                  <a:fillRect l="-590" t="-5882" r="-590" b="-95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5214EE5-3BC6-4962-97E1-F58A256F369F}"/>
                  </a:ext>
                </a:extLst>
              </p:cNvPr>
              <p:cNvSpPr txBox="1"/>
              <p:nvPr/>
            </p:nvSpPr>
            <p:spPr>
              <a:xfrm>
                <a:off x="2769213" y="2904302"/>
                <a:ext cx="1038875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Pairing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5214EE5-3BC6-4962-97E1-F58A256F36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9213" y="2904302"/>
                <a:ext cx="1038875" cy="830997"/>
              </a:xfrm>
              <a:prstGeom prst="rect">
                <a:avLst/>
              </a:prstGeom>
              <a:blipFill>
                <a:blip r:embed="rId9"/>
                <a:stretch>
                  <a:fillRect l="-8187" t="-5839" r="-8187" b="-51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7623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1F66639-E037-4B4F-A3F9-85A2701F9FDB}"/>
              </a:ext>
            </a:extLst>
          </p:cNvPr>
          <p:cNvSpPr/>
          <p:nvPr/>
        </p:nvSpPr>
        <p:spPr>
          <a:xfrm>
            <a:off x="3590924" y="3217840"/>
            <a:ext cx="1508125" cy="4308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F8F3A29-7AA6-4F45-B0AD-98DEF716EFBD}"/>
              </a:ext>
            </a:extLst>
          </p:cNvPr>
          <p:cNvSpPr/>
          <p:nvPr/>
        </p:nvSpPr>
        <p:spPr>
          <a:xfrm>
            <a:off x="4914900" y="3217840"/>
            <a:ext cx="1720849" cy="4308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3F63486-19CC-4546-8563-DCBCE0E4EA88}"/>
              </a:ext>
            </a:extLst>
          </p:cNvPr>
          <p:cNvSpPr/>
          <p:nvPr/>
        </p:nvSpPr>
        <p:spPr>
          <a:xfrm>
            <a:off x="6494727" y="3217840"/>
            <a:ext cx="1906324" cy="4308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6ACD5E-2E7B-4D1B-86B7-4CB7C9AE4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12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FFB65BC-8E89-4954-8B67-F289993DAACF}"/>
                  </a:ext>
                </a:extLst>
              </p:cNvPr>
              <p:cNvSpPr txBox="1"/>
              <p:nvPr/>
            </p:nvSpPr>
            <p:spPr>
              <a:xfrm>
                <a:off x="3492082" y="3244334"/>
                <a:ext cx="520783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∀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.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∀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↔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FFB65BC-8E89-4954-8B67-F289993DAA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082" y="3244334"/>
                <a:ext cx="5207836" cy="369332"/>
              </a:xfrm>
              <a:prstGeom prst="rect">
                <a:avLst/>
              </a:prstGeom>
              <a:blipFill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!!Text 1">
                <a:extLst>
                  <a:ext uri="{FF2B5EF4-FFF2-40B4-BE49-F238E27FC236}">
                    <a16:creationId xmlns:a16="http://schemas.microsoft.com/office/drawing/2014/main" id="{2D70E801-9E1E-49A8-AC02-33FB6E19F11D}"/>
                  </a:ext>
                </a:extLst>
              </p:cNvPr>
              <p:cNvSpPr/>
              <p:nvPr/>
            </p:nvSpPr>
            <p:spPr>
              <a:xfrm>
                <a:off x="866541" y="660351"/>
                <a:ext cx="11970918" cy="7017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4400">
                    <a:solidFill>
                      <a:schemeClr val="tx2"/>
                    </a:solidFill>
                  </a:rPr>
                  <a:t>1.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 ∈</m:t>
                        </m:r>
                      </m:e>
                    </m:d>
                  </m:oMath>
                </a14:m>
                <a:r>
                  <a:rPr lang="en-US" sz="4400">
                    <a:solidFill>
                      <a:schemeClr val="tx2"/>
                    </a:solidFill>
                  </a:rPr>
                  <a:t> is a model of ZF – Extensionality</a:t>
                </a:r>
              </a:p>
            </p:txBody>
          </p:sp>
        </mc:Choice>
        <mc:Fallback>
          <p:sp>
            <p:nvSpPr>
              <p:cNvPr id="11" name="!!Text 1">
                <a:extLst>
                  <a:ext uri="{FF2B5EF4-FFF2-40B4-BE49-F238E27FC236}">
                    <a16:creationId xmlns:a16="http://schemas.microsoft.com/office/drawing/2014/main" id="{2D70E801-9E1E-49A8-AC02-33FB6E19F1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541" y="660351"/>
                <a:ext cx="11970918" cy="701731"/>
              </a:xfrm>
              <a:prstGeom prst="rect">
                <a:avLst/>
              </a:prstGeom>
              <a:blipFill>
                <a:blip r:embed="rId3"/>
                <a:stretch>
                  <a:fillRect l="-2037" t="-26957" b="-4087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38139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>
        <p159:morph option="byWord"/>
      </p:transition>
    </mc:Choice>
    <mc:Fallback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3CEAD1A-67A2-4605-BB33-124855D42024}"/>
              </a:ext>
            </a:extLst>
          </p:cNvPr>
          <p:cNvSpPr/>
          <p:nvPr/>
        </p:nvSpPr>
        <p:spPr>
          <a:xfrm>
            <a:off x="7900975" y="3207206"/>
            <a:ext cx="904887" cy="4308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5B6BA52-18A8-481B-9320-0077B6595974}"/>
              </a:ext>
            </a:extLst>
          </p:cNvPr>
          <p:cNvSpPr/>
          <p:nvPr/>
        </p:nvSpPr>
        <p:spPr>
          <a:xfrm>
            <a:off x="4562483" y="3217840"/>
            <a:ext cx="1562954" cy="4308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74F689D-5D5D-4A64-BCBE-E9CAEF514232}"/>
              </a:ext>
            </a:extLst>
          </p:cNvPr>
          <p:cNvSpPr/>
          <p:nvPr/>
        </p:nvSpPr>
        <p:spPr>
          <a:xfrm>
            <a:off x="5853120" y="3217840"/>
            <a:ext cx="1452563" cy="4308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6ACD5E-2E7B-4D1B-86B7-4CB7C9AE4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13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FFB65BC-8E89-4954-8B67-F289993DAACF}"/>
                  </a:ext>
                </a:extLst>
              </p:cNvPr>
              <p:cNvSpPr txBox="1"/>
              <p:nvPr/>
            </p:nvSpPr>
            <p:spPr>
              <a:xfrm>
                <a:off x="3117556" y="3244334"/>
                <a:ext cx="595688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∀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∀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∈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↔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∈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FFB65BC-8E89-4954-8B67-F289993DAA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7556" y="3244334"/>
                <a:ext cx="5956887" cy="369332"/>
              </a:xfrm>
              <a:prstGeom prst="rect">
                <a:avLst/>
              </a:prstGeom>
              <a:blipFill>
                <a:blip r:embed="rId2"/>
                <a:stretch>
                  <a:fillRect l="-102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!!Text 1">
                <a:extLst>
                  <a:ext uri="{FF2B5EF4-FFF2-40B4-BE49-F238E27FC236}">
                    <a16:creationId xmlns:a16="http://schemas.microsoft.com/office/drawing/2014/main" id="{5C97DA33-C768-4322-A07D-D6ABC093C310}"/>
                  </a:ext>
                </a:extLst>
              </p:cNvPr>
              <p:cNvSpPr/>
              <p:nvPr/>
            </p:nvSpPr>
            <p:spPr>
              <a:xfrm>
                <a:off x="866541" y="660351"/>
                <a:ext cx="11970918" cy="7017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4400">
                    <a:solidFill>
                      <a:schemeClr val="tx2"/>
                    </a:solidFill>
                  </a:rPr>
                  <a:t>1.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 ∈</m:t>
                        </m:r>
                      </m:e>
                    </m:d>
                  </m:oMath>
                </a14:m>
                <a:r>
                  <a:rPr lang="en-US" sz="4400">
                    <a:solidFill>
                      <a:schemeClr val="tx2"/>
                    </a:solidFill>
                  </a:rPr>
                  <a:t> is a model of ZF – Extensionality</a:t>
                </a:r>
              </a:p>
            </p:txBody>
          </p:sp>
        </mc:Choice>
        <mc:Fallback>
          <p:sp>
            <p:nvSpPr>
              <p:cNvPr id="12" name="!!Text 1">
                <a:extLst>
                  <a:ext uri="{FF2B5EF4-FFF2-40B4-BE49-F238E27FC236}">
                    <a16:creationId xmlns:a16="http://schemas.microsoft.com/office/drawing/2014/main" id="{5C97DA33-C768-4322-A07D-D6ABC093C3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541" y="660351"/>
                <a:ext cx="11970918" cy="701731"/>
              </a:xfrm>
              <a:prstGeom prst="rect">
                <a:avLst/>
              </a:prstGeom>
              <a:blipFill>
                <a:blip r:embed="rId3"/>
                <a:stretch>
                  <a:fillRect l="-2037" t="-26957" b="-4087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293305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>
        <p159:morph option="byChar"/>
      </p:transition>
    </mc:Choice>
    <mc:Fallback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19BBA86-42D3-419E-AB76-A272A2B7F862}"/>
              </a:ext>
            </a:extLst>
          </p:cNvPr>
          <p:cNvSpPr/>
          <p:nvPr/>
        </p:nvSpPr>
        <p:spPr>
          <a:xfrm>
            <a:off x="6684167" y="3213556"/>
            <a:ext cx="815966" cy="4308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498F591-8B2D-4F28-85FC-1A93CC168B45}"/>
              </a:ext>
            </a:extLst>
          </p:cNvPr>
          <p:cNvSpPr/>
          <p:nvPr/>
        </p:nvSpPr>
        <p:spPr>
          <a:xfrm>
            <a:off x="8220063" y="3207206"/>
            <a:ext cx="904887" cy="4308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F8F1321-9E5D-41E7-9256-12E5074965D9}"/>
              </a:ext>
            </a:extLst>
          </p:cNvPr>
          <p:cNvSpPr/>
          <p:nvPr/>
        </p:nvSpPr>
        <p:spPr>
          <a:xfrm>
            <a:off x="5360997" y="3217840"/>
            <a:ext cx="815966" cy="4308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6ACD5E-2E7B-4D1B-86B7-4CB7C9AE4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14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FFB65BC-8E89-4954-8B67-F289993DAACF}"/>
                  </a:ext>
                </a:extLst>
              </p:cNvPr>
              <p:cNvSpPr txBox="1"/>
              <p:nvPr/>
            </p:nvSpPr>
            <p:spPr>
              <a:xfrm>
                <a:off x="2737132" y="3245405"/>
                <a:ext cx="671773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∀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.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∀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∈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↔</m:t>
                              </m:r>
                              <m:sSup>
                                <m:sSup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∈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FFB65BC-8E89-4954-8B67-F289993DAA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132" y="3245405"/>
                <a:ext cx="6717736" cy="369332"/>
              </a:xfrm>
              <a:prstGeom prst="rect">
                <a:avLst/>
              </a:prstGeom>
              <a:blipFill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!!Text 1">
                <a:extLst>
                  <a:ext uri="{FF2B5EF4-FFF2-40B4-BE49-F238E27FC236}">
                    <a16:creationId xmlns:a16="http://schemas.microsoft.com/office/drawing/2014/main" id="{FB376B2A-8AFF-4FCD-BA23-307F982B5FEF}"/>
                  </a:ext>
                </a:extLst>
              </p:cNvPr>
              <p:cNvSpPr/>
              <p:nvPr/>
            </p:nvSpPr>
            <p:spPr>
              <a:xfrm>
                <a:off x="866541" y="660351"/>
                <a:ext cx="11970918" cy="7017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4400">
                    <a:solidFill>
                      <a:schemeClr val="tx2"/>
                    </a:solidFill>
                  </a:rPr>
                  <a:t>1.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 ∈</m:t>
                        </m:r>
                      </m:e>
                    </m:d>
                  </m:oMath>
                </a14:m>
                <a:r>
                  <a:rPr lang="en-US" sz="4400">
                    <a:solidFill>
                      <a:schemeClr val="tx2"/>
                    </a:solidFill>
                  </a:rPr>
                  <a:t> is a model of ZF – Extensionality</a:t>
                </a:r>
              </a:p>
            </p:txBody>
          </p:sp>
        </mc:Choice>
        <mc:Fallback>
          <p:sp>
            <p:nvSpPr>
              <p:cNvPr id="10" name="!!Text 1">
                <a:extLst>
                  <a:ext uri="{FF2B5EF4-FFF2-40B4-BE49-F238E27FC236}">
                    <a16:creationId xmlns:a16="http://schemas.microsoft.com/office/drawing/2014/main" id="{FB376B2A-8AFF-4FCD-BA23-307F982B5F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541" y="660351"/>
                <a:ext cx="11970918" cy="701731"/>
              </a:xfrm>
              <a:prstGeom prst="rect">
                <a:avLst/>
              </a:prstGeom>
              <a:blipFill>
                <a:blip r:embed="rId3"/>
                <a:stretch>
                  <a:fillRect l="-2037" t="-26957" b="-4087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162334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>
        <p159:morph option="byChar"/>
      </p:transition>
    </mc:Choice>
    <mc:Fallback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19BBA86-42D3-419E-AB76-A272A2B7F862}"/>
              </a:ext>
            </a:extLst>
          </p:cNvPr>
          <p:cNvSpPr/>
          <p:nvPr/>
        </p:nvSpPr>
        <p:spPr>
          <a:xfrm>
            <a:off x="6684167" y="3213556"/>
            <a:ext cx="815966" cy="4308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498F591-8B2D-4F28-85FC-1A93CC168B45}"/>
              </a:ext>
            </a:extLst>
          </p:cNvPr>
          <p:cNvSpPr/>
          <p:nvPr/>
        </p:nvSpPr>
        <p:spPr>
          <a:xfrm>
            <a:off x="8220063" y="3207206"/>
            <a:ext cx="904887" cy="4308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6ACD5E-2E7B-4D1B-86B7-4CB7C9AE4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15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FFB65BC-8E89-4954-8B67-F289993DAACF}"/>
                  </a:ext>
                </a:extLst>
              </p:cNvPr>
              <p:cNvSpPr txBox="1"/>
              <p:nvPr/>
            </p:nvSpPr>
            <p:spPr>
              <a:xfrm>
                <a:off x="2737132" y="3245405"/>
                <a:ext cx="671773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∀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.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∀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∈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↔</m:t>
                              </m:r>
                              <m:sSup>
                                <m:sSup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∈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FFB65BC-8E89-4954-8B67-F289993DAA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132" y="3245405"/>
                <a:ext cx="6717736" cy="369332"/>
              </a:xfrm>
              <a:prstGeom prst="rect">
                <a:avLst/>
              </a:prstGeom>
              <a:blipFill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!!Text 1">
                <a:extLst>
                  <a:ext uri="{FF2B5EF4-FFF2-40B4-BE49-F238E27FC236}">
                    <a16:creationId xmlns:a16="http://schemas.microsoft.com/office/drawing/2014/main" id="{FB376B2A-8AFF-4FCD-BA23-307F982B5FEF}"/>
                  </a:ext>
                </a:extLst>
              </p:cNvPr>
              <p:cNvSpPr/>
              <p:nvPr/>
            </p:nvSpPr>
            <p:spPr>
              <a:xfrm>
                <a:off x="866541" y="660351"/>
                <a:ext cx="11970918" cy="7017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4400">
                    <a:solidFill>
                      <a:schemeClr val="tx2"/>
                    </a:solidFill>
                  </a:rPr>
                  <a:t>1.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 ∈</m:t>
                        </m:r>
                      </m:e>
                    </m:d>
                  </m:oMath>
                </a14:m>
                <a:r>
                  <a:rPr lang="en-US" sz="4400">
                    <a:solidFill>
                      <a:schemeClr val="tx2"/>
                    </a:solidFill>
                  </a:rPr>
                  <a:t> is a model of ZF – Extensionality</a:t>
                </a:r>
              </a:p>
            </p:txBody>
          </p:sp>
        </mc:Choice>
        <mc:Fallback>
          <p:sp>
            <p:nvSpPr>
              <p:cNvPr id="10" name="!!Text 1">
                <a:extLst>
                  <a:ext uri="{FF2B5EF4-FFF2-40B4-BE49-F238E27FC236}">
                    <a16:creationId xmlns:a16="http://schemas.microsoft.com/office/drawing/2014/main" id="{FB376B2A-8AFF-4FCD-BA23-307F982B5F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541" y="660351"/>
                <a:ext cx="11970918" cy="701731"/>
              </a:xfrm>
              <a:prstGeom prst="rect">
                <a:avLst/>
              </a:prstGeom>
              <a:blipFill>
                <a:blip r:embed="rId3"/>
                <a:stretch>
                  <a:fillRect l="-2037" t="-26957" b="-4087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4FF1E16-76DB-4F28-A4C8-348194F459D2}"/>
              </a:ext>
            </a:extLst>
          </p:cNvPr>
          <p:cNvSpPr/>
          <p:nvPr/>
        </p:nvSpPr>
        <p:spPr>
          <a:xfrm>
            <a:off x="5619913" y="3217840"/>
            <a:ext cx="45720" cy="43088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87130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>
        <p159:morph option="byChar"/>
      </p:transition>
    </mc:Choice>
    <mc:Fallback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F0DBAE1-36C5-457F-A07B-529157A091C0}"/>
              </a:ext>
            </a:extLst>
          </p:cNvPr>
          <p:cNvSpPr/>
          <p:nvPr/>
        </p:nvSpPr>
        <p:spPr>
          <a:xfrm>
            <a:off x="7113742" y="3213556"/>
            <a:ext cx="45720" cy="43088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498F591-8B2D-4F28-85FC-1A93CC168B45}"/>
              </a:ext>
            </a:extLst>
          </p:cNvPr>
          <p:cNvSpPr/>
          <p:nvPr/>
        </p:nvSpPr>
        <p:spPr>
          <a:xfrm>
            <a:off x="8220063" y="3207206"/>
            <a:ext cx="904887" cy="4308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6ACD5E-2E7B-4D1B-86B7-4CB7C9AE4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16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FFB65BC-8E89-4954-8B67-F289993DAACF}"/>
                  </a:ext>
                </a:extLst>
              </p:cNvPr>
              <p:cNvSpPr txBox="1"/>
              <p:nvPr/>
            </p:nvSpPr>
            <p:spPr>
              <a:xfrm>
                <a:off x="2737132" y="3245405"/>
                <a:ext cx="671773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∀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.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∀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∈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↔</m:t>
                              </m:r>
                              <m:sSup>
                                <m:sSup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∈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FFB65BC-8E89-4954-8B67-F289993DAA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132" y="3245405"/>
                <a:ext cx="6717736" cy="369332"/>
              </a:xfrm>
              <a:prstGeom prst="rect">
                <a:avLst/>
              </a:prstGeom>
              <a:blipFill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!!Text 1">
                <a:extLst>
                  <a:ext uri="{FF2B5EF4-FFF2-40B4-BE49-F238E27FC236}">
                    <a16:creationId xmlns:a16="http://schemas.microsoft.com/office/drawing/2014/main" id="{FB376B2A-8AFF-4FCD-BA23-307F982B5FEF}"/>
                  </a:ext>
                </a:extLst>
              </p:cNvPr>
              <p:cNvSpPr/>
              <p:nvPr/>
            </p:nvSpPr>
            <p:spPr>
              <a:xfrm>
                <a:off x="866541" y="660351"/>
                <a:ext cx="11970918" cy="7017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4400">
                    <a:solidFill>
                      <a:schemeClr val="tx2"/>
                    </a:solidFill>
                  </a:rPr>
                  <a:t>1.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 ∈</m:t>
                        </m:r>
                      </m:e>
                    </m:d>
                  </m:oMath>
                </a14:m>
                <a:r>
                  <a:rPr lang="en-US" sz="4400">
                    <a:solidFill>
                      <a:schemeClr val="tx2"/>
                    </a:solidFill>
                  </a:rPr>
                  <a:t> is a model of ZF – Extensionality</a:t>
                </a:r>
              </a:p>
            </p:txBody>
          </p:sp>
        </mc:Choice>
        <mc:Fallback>
          <p:sp>
            <p:nvSpPr>
              <p:cNvPr id="10" name="!!Text 1">
                <a:extLst>
                  <a:ext uri="{FF2B5EF4-FFF2-40B4-BE49-F238E27FC236}">
                    <a16:creationId xmlns:a16="http://schemas.microsoft.com/office/drawing/2014/main" id="{FB376B2A-8AFF-4FCD-BA23-307F982B5F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541" y="660351"/>
                <a:ext cx="11970918" cy="701731"/>
              </a:xfrm>
              <a:prstGeom prst="rect">
                <a:avLst/>
              </a:prstGeom>
              <a:blipFill>
                <a:blip r:embed="rId3"/>
                <a:stretch>
                  <a:fillRect l="-2037" t="-26957" b="-4087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4FF1E16-76DB-4F28-A4C8-348194F459D2}"/>
              </a:ext>
            </a:extLst>
          </p:cNvPr>
          <p:cNvSpPr/>
          <p:nvPr/>
        </p:nvSpPr>
        <p:spPr>
          <a:xfrm>
            <a:off x="5619913" y="3217840"/>
            <a:ext cx="45720" cy="43088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56948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>
        <p159:morph option="byChar"/>
      </p:transition>
    </mc:Choice>
    <mc:Fallback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19BBA86-42D3-419E-AB76-A272A2B7F862}"/>
              </a:ext>
            </a:extLst>
          </p:cNvPr>
          <p:cNvSpPr/>
          <p:nvPr/>
        </p:nvSpPr>
        <p:spPr>
          <a:xfrm>
            <a:off x="7113742" y="3213556"/>
            <a:ext cx="45720" cy="43088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498F591-8B2D-4F28-85FC-1A93CC168B45}"/>
              </a:ext>
            </a:extLst>
          </p:cNvPr>
          <p:cNvSpPr/>
          <p:nvPr/>
        </p:nvSpPr>
        <p:spPr>
          <a:xfrm>
            <a:off x="8830624" y="3207206"/>
            <a:ext cx="45720" cy="43088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F8F1321-9E5D-41E7-9256-12E5074965D9}"/>
              </a:ext>
            </a:extLst>
          </p:cNvPr>
          <p:cNvSpPr/>
          <p:nvPr/>
        </p:nvSpPr>
        <p:spPr>
          <a:xfrm>
            <a:off x="5619913" y="3217840"/>
            <a:ext cx="45720" cy="43088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6ACD5E-2E7B-4D1B-86B7-4CB7C9AE4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17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FFB65BC-8E89-4954-8B67-F289993DAACF}"/>
                  </a:ext>
                </a:extLst>
              </p:cNvPr>
              <p:cNvSpPr txBox="1"/>
              <p:nvPr/>
            </p:nvSpPr>
            <p:spPr>
              <a:xfrm>
                <a:off x="2737132" y="3244334"/>
                <a:ext cx="671773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∀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.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∀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∈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↔</m:t>
                              </m:r>
                              <m:sSup>
                                <m:sSup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∈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FFB65BC-8E89-4954-8B67-F289993DAA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132" y="3244334"/>
                <a:ext cx="6717736" cy="369332"/>
              </a:xfrm>
              <a:prstGeom prst="rect">
                <a:avLst/>
              </a:prstGeom>
              <a:blipFill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!!Text 1">
                <a:extLst>
                  <a:ext uri="{FF2B5EF4-FFF2-40B4-BE49-F238E27FC236}">
                    <a16:creationId xmlns:a16="http://schemas.microsoft.com/office/drawing/2014/main" id="{4C488EB1-2AE0-41C7-944A-054B7D13F721}"/>
                  </a:ext>
                </a:extLst>
              </p:cNvPr>
              <p:cNvSpPr/>
              <p:nvPr/>
            </p:nvSpPr>
            <p:spPr>
              <a:xfrm>
                <a:off x="866541" y="660351"/>
                <a:ext cx="11970918" cy="7017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4400">
                    <a:solidFill>
                      <a:schemeClr val="tx2"/>
                    </a:solidFill>
                  </a:rPr>
                  <a:t>1.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 ∈</m:t>
                        </m:r>
                      </m:e>
                    </m:d>
                  </m:oMath>
                </a14:m>
                <a:r>
                  <a:rPr lang="en-US" sz="4400">
                    <a:solidFill>
                      <a:schemeClr val="tx2"/>
                    </a:solidFill>
                  </a:rPr>
                  <a:t> is a model of ZF – Extensionality</a:t>
                </a:r>
              </a:p>
            </p:txBody>
          </p:sp>
        </mc:Choice>
        <mc:Fallback>
          <p:sp>
            <p:nvSpPr>
              <p:cNvPr id="10" name="!!Text 1">
                <a:extLst>
                  <a:ext uri="{FF2B5EF4-FFF2-40B4-BE49-F238E27FC236}">
                    <a16:creationId xmlns:a16="http://schemas.microsoft.com/office/drawing/2014/main" id="{4C488EB1-2AE0-41C7-944A-054B7D13F7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541" y="660351"/>
                <a:ext cx="11970918" cy="701731"/>
              </a:xfrm>
              <a:prstGeom prst="rect">
                <a:avLst/>
              </a:prstGeom>
              <a:blipFill>
                <a:blip r:embed="rId3"/>
                <a:stretch>
                  <a:fillRect l="-2037" t="-26957" b="-4087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331975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>
        <p159:morph option="byChar"/>
      </p:transition>
    </mc:Choice>
    <mc:Fallback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2">
            <a:extLst>
              <a:ext uri="{FF2B5EF4-FFF2-40B4-BE49-F238E27FC236}">
                <a16:creationId xmlns:a16="http://schemas.microsoft.com/office/drawing/2014/main" id="{26AD9240-AC38-4789-BFA7-175D93069100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E5F649-DF6E-4F02-ADE9-52652A19F7ED}" type="slidenum">
              <a:rPr lang="en-US" smtClean="0"/>
              <a:pPr/>
              <a:t>18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!!Text 1">
                <a:extLst>
                  <a:ext uri="{FF2B5EF4-FFF2-40B4-BE49-F238E27FC236}">
                    <a16:creationId xmlns:a16="http://schemas.microsoft.com/office/drawing/2014/main" id="{58825304-18C8-4E9B-A681-926E89C4F355}"/>
                  </a:ext>
                </a:extLst>
              </p:cNvPr>
              <p:cNvSpPr/>
              <p:nvPr/>
            </p:nvSpPr>
            <p:spPr>
              <a:xfrm>
                <a:off x="866541" y="660351"/>
                <a:ext cx="8218736" cy="7017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4400">
                    <a:solidFill>
                      <a:schemeClr val="tx2"/>
                    </a:solidFill>
                  </a:rPr>
                  <a:t>1.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 ∈</m:t>
                        </m:r>
                      </m:e>
                    </m:d>
                  </m:oMath>
                </a14:m>
                <a:r>
                  <a:rPr lang="en-US" sz="4400">
                    <a:solidFill>
                      <a:schemeClr val="tx2"/>
                    </a:solidFill>
                  </a:rPr>
                  <a:t> is a model of ZF</a:t>
                </a:r>
              </a:p>
            </p:txBody>
          </p:sp>
        </mc:Choice>
        <mc:Fallback>
          <p:sp>
            <p:nvSpPr>
              <p:cNvPr id="25" name="!!Text 1">
                <a:extLst>
                  <a:ext uri="{FF2B5EF4-FFF2-40B4-BE49-F238E27FC236}">
                    <a16:creationId xmlns:a16="http://schemas.microsoft.com/office/drawing/2014/main" id="{58825304-18C8-4E9B-A681-926E89C4F3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541" y="660351"/>
                <a:ext cx="8218736" cy="701731"/>
              </a:xfrm>
              <a:prstGeom prst="rect">
                <a:avLst/>
              </a:prstGeom>
              <a:blipFill>
                <a:blip r:embed="rId2"/>
                <a:stretch>
                  <a:fillRect l="-2967" t="-26957" b="-4087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2B1996-92B0-4BE7-9B5F-7647CD5BE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18</a:t>
            </a:fld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1C87B62-9844-44AC-9A7F-CCDBCDE5F067}"/>
              </a:ext>
            </a:extLst>
          </p:cNvPr>
          <p:cNvSpPr/>
          <p:nvPr/>
        </p:nvSpPr>
        <p:spPr>
          <a:xfrm rot="442574">
            <a:off x="-193297" y="1754877"/>
            <a:ext cx="9339470" cy="4041913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941653A-E9DC-45BA-8FE9-02127F616728}"/>
              </a:ext>
            </a:extLst>
          </p:cNvPr>
          <p:cNvSpPr/>
          <p:nvPr/>
        </p:nvSpPr>
        <p:spPr>
          <a:xfrm rot="1636620">
            <a:off x="7992330" y="2327684"/>
            <a:ext cx="5209615" cy="181757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0C1FDC-B099-4CA5-B115-5571595960CC}"/>
              </a:ext>
            </a:extLst>
          </p:cNvPr>
          <p:cNvSpPr txBox="1"/>
          <p:nvPr/>
        </p:nvSpPr>
        <p:spPr>
          <a:xfrm>
            <a:off x="10277362" y="3482851"/>
            <a:ext cx="1610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/>
              <a:t>Foundation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53CE9F-8495-4738-8563-13515D6862C1}"/>
              </a:ext>
            </a:extLst>
          </p:cNvPr>
          <p:cNvSpPr txBox="1"/>
          <p:nvPr/>
        </p:nvSpPr>
        <p:spPr>
          <a:xfrm>
            <a:off x="8819390" y="2459960"/>
            <a:ext cx="1929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/>
              <a:t>Extensionality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B317FB9-99E1-487A-B5D4-A64940F040AA}"/>
                  </a:ext>
                </a:extLst>
              </p:cNvPr>
              <p:cNvSpPr txBox="1"/>
              <p:nvPr/>
            </p:nvSpPr>
            <p:spPr>
              <a:xfrm>
                <a:off x="746094" y="2564229"/>
                <a:ext cx="1427186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Empty set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∅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B317FB9-99E1-487A-B5D4-A64940F040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94" y="2564229"/>
                <a:ext cx="1427186" cy="830997"/>
              </a:xfrm>
              <a:prstGeom prst="rect">
                <a:avLst/>
              </a:prstGeom>
              <a:blipFill>
                <a:blip r:embed="rId3"/>
                <a:stretch>
                  <a:fillRect l="-6383" t="-5882" r="-5957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5CF4757-B9B3-470E-968C-6701B8155D9A}"/>
                  </a:ext>
                </a:extLst>
              </p:cNvPr>
              <p:cNvSpPr txBox="1"/>
              <p:nvPr/>
            </p:nvSpPr>
            <p:spPr>
              <a:xfrm>
                <a:off x="4213126" y="2405474"/>
                <a:ext cx="1420069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Power set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𝒫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5CF4757-B9B3-470E-968C-6701B8155D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3126" y="2405474"/>
                <a:ext cx="1420069" cy="830997"/>
              </a:xfrm>
              <a:prstGeom prst="rect">
                <a:avLst/>
              </a:prstGeom>
              <a:blipFill>
                <a:blip r:embed="rId4"/>
                <a:stretch>
                  <a:fillRect l="-6438" t="-5882" r="-6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36B137A-6509-4E20-9835-C360F70A0C82}"/>
                  </a:ext>
                </a:extLst>
              </p:cNvPr>
              <p:cNvSpPr txBox="1"/>
              <p:nvPr/>
            </p:nvSpPr>
            <p:spPr>
              <a:xfrm>
                <a:off x="6331479" y="2978025"/>
                <a:ext cx="938078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Union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36B137A-6509-4E20-9835-C360F70A0C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479" y="2978025"/>
                <a:ext cx="938078" cy="830997"/>
              </a:xfrm>
              <a:prstGeom prst="rect">
                <a:avLst/>
              </a:prstGeom>
              <a:blipFill>
                <a:blip r:embed="rId5"/>
                <a:stretch>
                  <a:fillRect l="-9740" t="-5882" r="-84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36BA179-AFB9-4255-B9B7-8B3684057791}"/>
                  </a:ext>
                </a:extLst>
              </p:cNvPr>
              <p:cNvSpPr txBox="1"/>
              <p:nvPr/>
            </p:nvSpPr>
            <p:spPr>
              <a:xfrm>
                <a:off x="1763695" y="3933162"/>
                <a:ext cx="1061317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Infinity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36BA179-AFB9-4255-B9B7-8B36840577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95" y="3933162"/>
                <a:ext cx="1061317" cy="830997"/>
              </a:xfrm>
              <a:prstGeom prst="rect">
                <a:avLst/>
              </a:prstGeom>
              <a:blipFill>
                <a:blip r:embed="rId6"/>
                <a:stretch>
                  <a:fillRect l="-8046" t="-5839" r="-86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728F633-9D27-45E9-A712-2105F66B942C}"/>
                  </a:ext>
                </a:extLst>
              </p:cNvPr>
              <p:cNvSpPr txBox="1"/>
              <p:nvPr/>
            </p:nvSpPr>
            <p:spPr>
              <a:xfrm>
                <a:off x="6281899" y="4211817"/>
                <a:ext cx="2175788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Replacement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sepChr m:val="∣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728F633-9D27-45E9-A712-2105F66B94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899" y="4211817"/>
                <a:ext cx="2175788" cy="830997"/>
              </a:xfrm>
              <a:prstGeom prst="rect">
                <a:avLst/>
              </a:prstGeom>
              <a:blipFill>
                <a:blip r:embed="rId7"/>
                <a:stretch>
                  <a:fillRect t="-5882" b="-95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C1E2E9D-F932-48EF-954B-21AD8A80C142}"/>
                  </a:ext>
                </a:extLst>
              </p:cNvPr>
              <p:cNvSpPr txBox="1"/>
              <p:nvPr/>
            </p:nvSpPr>
            <p:spPr>
              <a:xfrm>
                <a:off x="3742458" y="4377669"/>
                <a:ext cx="2067681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Separation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𝜑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C1E2E9D-F932-48EF-954B-21AD8A80C1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2458" y="4377669"/>
                <a:ext cx="2067681" cy="830997"/>
              </a:xfrm>
              <a:prstGeom prst="rect">
                <a:avLst/>
              </a:prstGeom>
              <a:blipFill>
                <a:blip r:embed="rId8"/>
                <a:stretch>
                  <a:fillRect l="-590" t="-5882" r="-590" b="-95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5214EE5-3BC6-4962-97E1-F58A256F369F}"/>
                  </a:ext>
                </a:extLst>
              </p:cNvPr>
              <p:cNvSpPr txBox="1"/>
              <p:nvPr/>
            </p:nvSpPr>
            <p:spPr>
              <a:xfrm>
                <a:off x="2769213" y="2904302"/>
                <a:ext cx="1038875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Pairing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40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5214EE5-3BC6-4962-97E1-F58A256F36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9213" y="2904302"/>
                <a:ext cx="1038875" cy="830997"/>
              </a:xfrm>
              <a:prstGeom prst="rect">
                <a:avLst/>
              </a:prstGeom>
              <a:blipFill>
                <a:blip r:embed="rId9"/>
                <a:stretch>
                  <a:fillRect l="-8187" t="-5839" r="-8187" b="-51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806281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>
        <p159:morph option="byWord"/>
      </p:transition>
    </mc:Choice>
    <mc:Fallback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B2631BF-536B-4219-A367-E1613BC9F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19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!!Text 1">
                <a:extLst>
                  <a:ext uri="{FF2B5EF4-FFF2-40B4-BE49-F238E27FC236}">
                    <a16:creationId xmlns:a16="http://schemas.microsoft.com/office/drawing/2014/main" id="{41ADA185-2D3D-4507-8C76-B1DA664F649E}"/>
                  </a:ext>
                </a:extLst>
              </p:cNvPr>
              <p:cNvSpPr/>
              <p:nvPr/>
            </p:nvSpPr>
            <p:spPr>
              <a:xfrm>
                <a:off x="866541" y="660351"/>
                <a:ext cx="8218736" cy="7017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4400">
                    <a:solidFill>
                      <a:schemeClr val="tx2"/>
                    </a:solidFill>
                  </a:rPr>
                  <a:t>1.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 ∈</m:t>
                        </m:r>
                      </m:e>
                    </m:d>
                  </m:oMath>
                </a14:m>
                <a:r>
                  <a:rPr lang="en-US" sz="4400">
                    <a:solidFill>
                      <a:schemeClr val="tx2"/>
                    </a:solidFill>
                  </a:rPr>
                  <a:t> is a model of ZF – Pairing</a:t>
                </a:r>
              </a:p>
            </p:txBody>
          </p:sp>
        </mc:Choice>
        <mc:Fallback>
          <p:sp>
            <p:nvSpPr>
              <p:cNvPr id="18" name="!!Text 1">
                <a:extLst>
                  <a:ext uri="{FF2B5EF4-FFF2-40B4-BE49-F238E27FC236}">
                    <a16:creationId xmlns:a16="http://schemas.microsoft.com/office/drawing/2014/main" id="{41ADA185-2D3D-4507-8C76-B1DA664F64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541" y="660351"/>
                <a:ext cx="8218736" cy="701731"/>
              </a:xfrm>
              <a:prstGeom prst="rect">
                <a:avLst/>
              </a:prstGeom>
              <a:blipFill>
                <a:blip r:embed="rId3"/>
                <a:stretch>
                  <a:fillRect l="-2967" t="-26957" b="-4087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238505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>
        <p159:morph option="byWord"/>
      </p:transition>
    </mc:Choice>
    <mc:Fallback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CC569-E83D-4DD5-A479-7C676F454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Zermelo</a:t>
            </a:r>
            <a:r>
              <a:rPr lang="en-US"/>
              <a:t>-Fraenkel Set Theory (ZF)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2B1996-92B0-4BE7-9B5F-7647CD5BE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5E5F649-DF6E-4F02-ADE9-52652A19F7ED}" type="slidenum">
              <a:rPr lang="en-US" smtClean="0"/>
              <a:t>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C93DD1B-7850-42AA-B232-079D8EF85B58}"/>
                  </a:ext>
                </a:extLst>
              </p:cNvPr>
              <p:cNvSpPr txBox="1"/>
              <p:nvPr/>
            </p:nvSpPr>
            <p:spPr>
              <a:xfrm>
                <a:off x="838200" y="1478721"/>
                <a:ext cx="994548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/>
                  <a:t>We work in first-order logic with a sort of </a:t>
                </a:r>
                <a:r>
                  <a:rPr lang="en-US" sz="2400" i="1"/>
                  <a:t>sets</a:t>
                </a:r>
                <a:r>
                  <a:rPr lang="en-US" sz="2400"/>
                  <a:t> and a binary </a:t>
                </a:r>
                <a:r>
                  <a:rPr lang="en-US" sz="2400" i="1"/>
                  <a:t>element relation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/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C93DD1B-7850-42AA-B232-079D8EF85B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478721"/>
                <a:ext cx="9945480" cy="461665"/>
              </a:xfrm>
              <a:prstGeom prst="rect">
                <a:avLst/>
              </a:prstGeom>
              <a:blipFill>
                <a:blip r:embed="rId2"/>
                <a:stretch>
                  <a:fillRect l="-981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79A5FA91-BC34-4757-AD0B-EB18DF0A44B4}"/>
              </a:ext>
            </a:extLst>
          </p:cNvPr>
          <p:cNvSpPr txBox="1"/>
          <p:nvPr/>
        </p:nvSpPr>
        <p:spPr>
          <a:xfrm>
            <a:off x="838200" y="2254795"/>
            <a:ext cx="13997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chemeClr val="accent2"/>
                </a:solidFill>
              </a:rPr>
              <a:t>Axioms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0C1FDC-B099-4CA5-B115-5571595960CC}"/>
              </a:ext>
            </a:extLst>
          </p:cNvPr>
          <p:cNvSpPr txBox="1"/>
          <p:nvPr/>
        </p:nvSpPr>
        <p:spPr>
          <a:xfrm>
            <a:off x="9879802" y="4042168"/>
            <a:ext cx="1610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/>
              <a:t>Foundation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53CE9F-8495-4738-8563-13515D6862C1}"/>
              </a:ext>
            </a:extLst>
          </p:cNvPr>
          <p:cNvSpPr txBox="1"/>
          <p:nvPr/>
        </p:nvSpPr>
        <p:spPr>
          <a:xfrm>
            <a:off x="8421830" y="3019277"/>
            <a:ext cx="1929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/>
              <a:t>Extensionality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B317FB9-99E1-487A-B5D4-A64940F040AA}"/>
                  </a:ext>
                </a:extLst>
              </p:cNvPr>
              <p:cNvSpPr txBox="1"/>
              <p:nvPr/>
            </p:nvSpPr>
            <p:spPr>
              <a:xfrm>
                <a:off x="1143654" y="3123546"/>
                <a:ext cx="1427186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Empty set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∅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B317FB9-99E1-487A-B5D4-A64940F040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654" y="3123546"/>
                <a:ext cx="1427186" cy="830997"/>
              </a:xfrm>
              <a:prstGeom prst="rect">
                <a:avLst/>
              </a:prstGeom>
              <a:blipFill>
                <a:blip r:embed="rId3"/>
                <a:stretch>
                  <a:fillRect l="-6838" t="-5839" r="-5983" b="-14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5CF4757-B9B3-470E-968C-6701B8155D9A}"/>
                  </a:ext>
                </a:extLst>
              </p:cNvPr>
              <p:cNvSpPr txBox="1"/>
              <p:nvPr/>
            </p:nvSpPr>
            <p:spPr>
              <a:xfrm>
                <a:off x="4610686" y="2964791"/>
                <a:ext cx="1420069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Power set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𝒫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5CF4757-B9B3-470E-968C-6701B8155D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686" y="2964791"/>
                <a:ext cx="1420069" cy="830997"/>
              </a:xfrm>
              <a:prstGeom prst="rect">
                <a:avLst/>
              </a:prstGeom>
              <a:blipFill>
                <a:blip r:embed="rId4"/>
                <a:stretch>
                  <a:fillRect l="-6438" t="-5839" r="-6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36B137A-6509-4E20-9835-C360F70A0C82}"/>
                  </a:ext>
                </a:extLst>
              </p:cNvPr>
              <p:cNvSpPr txBox="1"/>
              <p:nvPr/>
            </p:nvSpPr>
            <p:spPr>
              <a:xfrm>
                <a:off x="6729039" y="3537342"/>
                <a:ext cx="938078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Union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36B137A-6509-4E20-9835-C360F70A0C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9039" y="3537342"/>
                <a:ext cx="938078" cy="830997"/>
              </a:xfrm>
              <a:prstGeom prst="rect">
                <a:avLst/>
              </a:prstGeom>
              <a:blipFill>
                <a:blip r:embed="rId5"/>
                <a:stretch>
                  <a:fillRect l="-9740" t="-5839" r="-84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36BA179-AFB9-4255-B9B7-8B3684057791}"/>
                  </a:ext>
                </a:extLst>
              </p:cNvPr>
              <p:cNvSpPr txBox="1"/>
              <p:nvPr/>
            </p:nvSpPr>
            <p:spPr>
              <a:xfrm>
                <a:off x="2161255" y="4492479"/>
                <a:ext cx="1061317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Infinity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36BA179-AFB9-4255-B9B7-8B36840577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1255" y="4492479"/>
                <a:ext cx="1061317" cy="830997"/>
              </a:xfrm>
              <a:prstGeom prst="rect">
                <a:avLst/>
              </a:prstGeom>
              <a:blipFill>
                <a:blip r:embed="rId6"/>
                <a:stretch>
                  <a:fillRect l="-8621" t="-5882" r="-80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728F633-9D27-45E9-A712-2105F66B942C}"/>
                  </a:ext>
                </a:extLst>
              </p:cNvPr>
              <p:cNvSpPr txBox="1"/>
              <p:nvPr/>
            </p:nvSpPr>
            <p:spPr>
              <a:xfrm>
                <a:off x="6679459" y="4771134"/>
                <a:ext cx="2175788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Replacement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sepChr m:val="∣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728F633-9D27-45E9-A712-2105F66B94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9459" y="4771134"/>
                <a:ext cx="2175788" cy="830997"/>
              </a:xfrm>
              <a:prstGeom prst="rect">
                <a:avLst/>
              </a:prstGeom>
              <a:blipFill>
                <a:blip r:embed="rId7"/>
                <a:stretch>
                  <a:fillRect t="-5882" b="-95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C1E2E9D-F932-48EF-954B-21AD8A80C142}"/>
                  </a:ext>
                </a:extLst>
              </p:cNvPr>
              <p:cNvSpPr txBox="1"/>
              <p:nvPr/>
            </p:nvSpPr>
            <p:spPr>
              <a:xfrm>
                <a:off x="4140018" y="4936986"/>
                <a:ext cx="2067681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Separation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𝜑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C1E2E9D-F932-48EF-954B-21AD8A80C1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018" y="4936986"/>
                <a:ext cx="2067681" cy="830997"/>
              </a:xfrm>
              <a:prstGeom prst="rect">
                <a:avLst/>
              </a:prstGeom>
              <a:blipFill>
                <a:blip r:embed="rId8"/>
                <a:stretch>
                  <a:fillRect l="-295" t="-5882" r="-885" b="-95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5214EE5-3BC6-4962-97E1-F58A256F369F}"/>
                  </a:ext>
                </a:extLst>
              </p:cNvPr>
              <p:cNvSpPr txBox="1"/>
              <p:nvPr/>
            </p:nvSpPr>
            <p:spPr>
              <a:xfrm>
                <a:off x="3166773" y="3463619"/>
                <a:ext cx="1038875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Pairing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5214EE5-3BC6-4962-97E1-F58A256F36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6773" y="3463619"/>
                <a:ext cx="1038875" cy="830997"/>
              </a:xfrm>
              <a:prstGeom prst="rect">
                <a:avLst/>
              </a:prstGeom>
              <a:blipFill>
                <a:blip r:embed="rId9"/>
                <a:stretch>
                  <a:fillRect l="-8187" t="-5882" r="-8187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5615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B2631BF-536B-4219-A367-E1613BC9F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20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A1F0AFC-1949-4FA5-804D-6FC618272461}"/>
                  </a:ext>
                </a:extLst>
              </p:cNvPr>
              <p:cNvSpPr txBox="1"/>
              <p:nvPr/>
            </p:nvSpPr>
            <p:spPr>
              <a:xfrm>
                <a:off x="5861097" y="1434517"/>
                <a:ext cx="5499005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r"/>
                <a:r>
                  <a:rPr lang="en-US" sz="2400" b="0">
                    <a:solidFill>
                      <a:schemeClr val="bg1">
                        <a:lumMod val="65000"/>
                      </a:schemeClr>
                    </a:solidFill>
                  </a:rPr>
                  <a:t>Goal</a:t>
                </a:r>
              </a:p>
              <a:p>
                <a:pPr algn="r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  ∀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↔ 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A1F0AFC-1949-4FA5-804D-6FC6182724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1097" y="1434517"/>
                <a:ext cx="5499005" cy="738664"/>
              </a:xfrm>
              <a:prstGeom prst="rect">
                <a:avLst/>
              </a:prstGeom>
              <a:blipFill>
                <a:blip r:embed="rId3"/>
                <a:stretch>
                  <a:fillRect t="-12397" r="-3322" b="-123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8F93D64-C643-4C69-A987-D505793F2B96}"/>
                  </a:ext>
                </a:extLst>
              </p:cNvPr>
              <p:cNvSpPr txBox="1"/>
              <p:nvPr/>
            </p:nvSpPr>
            <p:spPr>
              <a:xfrm>
                <a:off x="842135" y="1434517"/>
                <a:ext cx="16716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Fix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8F93D64-C643-4C69-A987-D505793F2B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135" y="1434517"/>
                <a:ext cx="1671676" cy="461665"/>
              </a:xfrm>
              <a:prstGeom prst="rect">
                <a:avLst/>
              </a:prstGeom>
              <a:blipFill>
                <a:blip r:embed="rId4"/>
                <a:stretch>
                  <a:fillRect l="-5474" t="-10526" r="-510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!!Text 1">
                <a:extLst>
                  <a:ext uri="{FF2B5EF4-FFF2-40B4-BE49-F238E27FC236}">
                    <a16:creationId xmlns:a16="http://schemas.microsoft.com/office/drawing/2014/main" id="{24324BE9-4D9B-4741-BAFE-D37A07AADB0D}"/>
                  </a:ext>
                </a:extLst>
              </p:cNvPr>
              <p:cNvSpPr/>
              <p:nvPr/>
            </p:nvSpPr>
            <p:spPr>
              <a:xfrm>
                <a:off x="866541" y="660351"/>
                <a:ext cx="8218736" cy="7017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4400">
                    <a:solidFill>
                      <a:schemeClr val="tx2"/>
                    </a:solidFill>
                  </a:rPr>
                  <a:t>1.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 ∈</m:t>
                        </m:r>
                      </m:e>
                    </m:d>
                  </m:oMath>
                </a14:m>
                <a:r>
                  <a:rPr lang="en-US" sz="4400">
                    <a:solidFill>
                      <a:schemeClr val="tx2"/>
                    </a:solidFill>
                  </a:rPr>
                  <a:t> is a model of ZF – Pairing</a:t>
                </a:r>
              </a:p>
            </p:txBody>
          </p:sp>
        </mc:Choice>
        <mc:Fallback>
          <p:sp>
            <p:nvSpPr>
              <p:cNvPr id="14" name="!!Text 1">
                <a:extLst>
                  <a:ext uri="{FF2B5EF4-FFF2-40B4-BE49-F238E27FC236}">
                    <a16:creationId xmlns:a16="http://schemas.microsoft.com/office/drawing/2014/main" id="{24324BE9-4D9B-4741-BAFE-D37A07AADB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541" y="660351"/>
                <a:ext cx="8218736" cy="701731"/>
              </a:xfrm>
              <a:prstGeom prst="rect">
                <a:avLst/>
              </a:prstGeom>
              <a:blipFill>
                <a:blip r:embed="rId5"/>
                <a:stretch>
                  <a:fillRect l="-2967" t="-26957" b="-4087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8976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B2631BF-536B-4219-A367-E1613BC9F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21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A1F0AFC-1949-4FA5-804D-6FC618272461}"/>
                  </a:ext>
                </a:extLst>
              </p:cNvPr>
              <p:cNvSpPr txBox="1"/>
              <p:nvPr/>
            </p:nvSpPr>
            <p:spPr>
              <a:xfrm>
                <a:off x="5861097" y="1434517"/>
                <a:ext cx="5499005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r"/>
                <a:r>
                  <a:rPr lang="en-US" sz="2400" b="0">
                    <a:solidFill>
                      <a:schemeClr val="bg1">
                        <a:lumMod val="65000"/>
                      </a:schemeClr>
                    </a:solidFill>
                  </a:rPr>
                  <a:t>Goal</a:t>
                </a:r>
              </a:p>
              <a:p>
                <a:pPr algn="r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  ∀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  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↔ 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A1F0AFC-1949-4FA5-804D-6FC6182724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1097" y="1434517"/>
                <a:ext cx="5499005" cy="738664"/>
              </a:xfrm>
              <a:prstGeom prst="rect">
                <a:avLst/>
              </a:prstGeom>
              <a:blipFill>
                <a:blip r:embed="rId3"/>
                <a:stretch>
                  <a:fillRect t="-12397" r="-3322" b="-123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8F93D64-C643-4C69-A987-D505793F2B96}"/>
                  </a:ext>
                </a:extLst>
              </p:cNvPr>
              <p:cNvSpPr txBox="1"/>
              <p:nvPr/>
            </p:nvSpPr>
            <p:spPr>
              <a:xfrm>
                <a:off x="842135" y="1434517"/>
                <a:ext cx="16716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Fix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8F93D64-C643-4C69-A987-D505793F2B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135" y="1434517"/>
                <a:ext cx="1671676" cy="461665"/>
              </a:xfrm>
              <a:prstGeom prst="rect">
                <a:avLst/>
              </a:prstGeom>
              <a:blipFill>
                <a:blip r:embed="rId4"/>
                <a:stretch>
                  <a:fillRect l="-5474" t="-10526" r="-510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4B24B0-DC71-4BD1-8B89-EF3A0E8A26B5}"/>
                  </a:ext>
                </a:extLst>
              </p:cNvPr>
              <p:cNvSpPr txBox="1"/>
              <p:nvPr/>
            </p:nvSpPr>
            <p:spPr>
              <a:xfrm>
                <a:off x="838200" y="2530585"/>
                <a:ext cx="54867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/>
                  <a:t>Pick a stage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sub>
                    </m:sSub>
                  </m:oMath>
                </a14:m>
                <a:r>
                  <a:rPr lang="en-US" sz="2400"/>
                  <a:t> that contains both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/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/>
                  <a:t>.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4B24B0-DC71-4BD1-8B89-EF3A0E8A26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530585"/>
                <a:ext cx="5486758" cy="461665"/>
              </a:xfrm>
              <a:prstGeom prst="rect">
                <a:avLst/>
              </a:prstGeom>
              <a:blipFill>
                <a:blip r:embed="rId5"/>
                <a:stretch>
                  <a:fillRect l="-1778" t="-10526" r="-778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98155B5-B534-423E-B9DB-620596C9945A}"/>
                  </a:ext>
                </a:extLst>
              </p:cNvPr>
              <p:cNvSpPr txBox="1"/>
              <p:nvPr/>
            </p:nvSpPr>
            <p:spPr>
              <a:xfrm>
                <a:off x="3127282" y="3386787"/>
                <a:ext cx="778777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32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d>
                        <m:dPr>
                          <m:begChr m:val="{"/>
                          <m:endChr m:val="}"/>
                          <m:sepChr m:val="∣"/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sSub>
                            <m:sSubPr>
                              <m:ctrlPr>
                                <a:rPr lang="en-US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sub>
                          </m:sSub>
                        </m:e>
                        <m:e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∨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∈ </m:t>
                      </m:r>
                      <m:sSub>
                        <m:sSubPr>
                          <m:ctrlPr>
                            <a:rPr lang="en-US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⊆</m:t>
                      </m:r>
                      <m:r>
                        <a:rPr lang="en-US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n-US" sz="320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98155B5-B534-423E-B9DB-620596C994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7282" y="3386787"/>
                <a:ext cx="7787773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!!Text 1">
                <a:extLst>
                  <a:ext uri="{FF2B5EF4-FFF2-40B4-BE49-F238E27FC236}">
                    <a16:creationId xmlns:a16="http://schemas.microsoft.com/office/drawing/2014/main" id="{F337D3E4-84B0-413C-A140-C5185430C29A}"/>
                  </a:ext>
                </a:extLst>
              </p:cNvPr>
              <p:cNvSpPr/>
              <p:nvPr/>
            </p:nvSpPr>
            <p:spPr>
              <a:xfrm>
                <a:off x="866541" y="660351"/>
                <a:ext cx="8218736" cy="7017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4400">
                    <a:solidFill>
                      <a:schemeClr val="tx2"/>
                    </a:solidFill>
                  </a:rPr>
                  <a:t>1.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 ∈</m:t>
                        </m:r>
                      </m:e>
                    </m:d>
                  </m:oMath>
                </a14:m>
                <a:r>
                  <a:rPr lang="en-US" sz="4400">
                    <a:solidFill>
                      <a:schemeClr val="tx2"/>
                    </a:solidFill>
                  </a:rPr>
                  <a:t> is a model of ZF – Pairing</a:t>
                </a:r>
              </a:p>
            </p:txBody>
          </p:sp>
        </mc:Choice>
        <mc:Fallback>
          <p:sp>
            <p:nvSpPr>
              <p:cNvPr id="14" name="!!Text 1">
                <a:extLst>
                  <a:ext uri="{FF2B5EF4-FFF2-40B4-BE49-F238E27FC236}">
                    <a16:creationId xmlns:a16="http://schemas.microsoft.com/office/drawing/2014/main" id="{F337D3E4-84B0-413C-A140-C5185430C2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541" y="660351"/>
                <a:ext cx="8218736" cy="701731"/>
              </a:xfrm>
              <a:prstGeom prst="rect">
                <a:avLst/>
              </a:prstGeom>
              <a:blipFill>
                <a:blip r:embed="rId7"/>
                <a:stretch>
                  <a:fillRect l="-2967" t="-26957" b="-4087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2012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B2631BF-536B-4219-A367-E1613BC9F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22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A1F0AFC-1949-4FA5-804D-6FC618272461}"/>
                  </a:ext>
                </a:extLst>
              </p:cNvPr>
              <p:cNvSpPr txBox="1"/>
              <p:nvPr/>
            </p:nvSpPr>
            <p:spPr>
              <a:xfrm>
                <a:off x="5861097" y="1434517"/>
                <a:ext cx="5499005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r"/>
                <a:r>
                  <a:rPr lang="en-US" sz="2400" b="0">
                    <a:solidFill>
                      <a:schemeClr val="bg1">
                        <a:lumMod val="65000"/>
                      </a:schemeClr>
                    </a:solidFill>
                  </a:rPr>
                  <a:t>Goal</a:t>
                </a:r>
              </a:p>
              <a:p>
                <a:pPr algn="r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∃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  ∀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↔ 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A1F0AFC-1949-4FA5-804D-6FC6182724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1097" y="1434517"/>
                <a:ext cx="5499005" cy="738664"/>
              </a:xfrm>
              <a:prstGeom prst="rect">
                <a:avLst/>
              </a:prstGeom>
              <a:blipFill>
                <a:blip r:embed="rId3"/>
                <a:stretch>
                  <a:fillRect t="-12397" r="-3322" b="-123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8F93D64-C643-4C69-A987-D505793F2B96}"/>
                  </a:ext>
                </a:extLst>
              </p:cNvPr>
              <p:cNvSpPr txBox="1"/>
              <p:nvPr/>
            </p:nvSpPr>
            <p:spPr>
              <a:xfrm>
                <a:off x="842135" y="1434517"/>
                <a:ext cx="16716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Fix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8F93D64-C643-4C69-A987-D505793F2B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135" y="1434517"/>
                <a:ext cx="1671676" cy="461665"/>
              </a:xfrm>
              <a:prstGeom prst="rect">
                <a:avLst/>
              </a:prstGeom>
              <a:blipFill>
                <a:blip r:embed="rId4"/>
                <a:stretch>
                  <a:fillRect l="-5474" t="-10526" r="-510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4B24B0-DC71-4BD1-8B89-EF3A0E8A26B5}"/>
                  </a:ext>
                </a:extLst>
              </p:cNvPr>
              <p:cNvSpPr txBox="1"/>
              <p:nvPr/>
            </p:nvSpPr>
            <p:spPr>
              <a:xfrm>
                <a:off x="838200" y="2530585"/>
                <a:ext cx="54867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/>
                  <a:t>Pick a stage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sub>
                    </m:sSub>
                  </m:oMath>
                </a14:m>
                <a:r>
                  <a:rPr lang="en-US" sz="2400"/>
                  <a:t> that contains both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/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/>
                  <a:t>.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4B24B0-DC71-4BD1-8B89-EF3A0E8A26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530585"/>
                <a:ext cx="5486758" cy="461665"/>
              </a:xfrm>
              <a:prstGeom prst="rect">
                <a:avLst/>
              </a:prstGeom>
              <a:blipFill>
                <a:blip r:embed="rId5"/>
                <a:stretch>
                  <a:fillRect l="-1778" t="-10526" r="-778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id="{5D00B93C-4804-42CE-8ACF-BF7E006FD22E}"/>
              </a:ext>
            </a:extLst>
          </p:cNvPr>
          <p:cNvGrpSpPr/>
          <p:nvPr/>
        </p:nvGrpSpPr>
        <p:grpSpPr>
          <a:xfrm>
            <a:off x="134225" y="4762395"/>
            <a:ext cx="4519763" cy="1969770"/>
            <a:chOff x="1090569" y="4177717"/>
            <a:chExt cx="4519763" cy="1969770"/>
          </a:xfrm>
          <a:noFill/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C367E57A-390F-4605-836D-ABCC8C757D8D}"/>
                    </a:ext>
                  </a:extLst>
                </p:cNvPr>
                <p:cNvSpPr txBox="1"/>
                <p:nvPr/>
              </p:nvSpPr>
              <p:spPr>
                <a:xfrm>
                  <a:off x="1090569" y="4177717"/>
                  <a:ext cx="4519763" cy="1969770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>
                      <a:solidFill>
                        <a:schemeClr val="accent2"/>
                      </a:solidFill>
                    </a:rPr>
                    <a:t>Definable subsets</a:t>
                  </a:r>
                  <a:r>
                    <a:rPr lang="en-US" sz="200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 </a:t>
                  </a:r>
                  <a:r>
                    <a:rPr lang="en-US" sz="2000">
                      <a:solidFill>
                        <a:schemeClr val="bg1">
                          <a:lumMod val="65000"/>
                        </a:schemeClr>
                      </a:solidFill>
                    </a:rPr>
                    <a:t>over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</m:oMath>
                  </a14:m>
                  <a:r>
                    <a:rPr lang="en-US" sz="2000">
                      <a:solidFill>
                        <a:schemeClr val="bg1">
                          <a:lumMod val="65000"/>
                        </a:schemeClr>
                      </a:solidFill>
                    </a:rPr>
                    <a:t> are of the form</a:t>
                  </a:r>
                </a:p>
                <a:p>
                  <a:pPr>
                    <a:lnSpc>
                      <a:spcPct val="150000"/>
                    </a:lnSpc>
                  </a:pPr>
                  <a:endParaRPr lang="en-US" sz="2800" b="0">
                    <a:solidFill>
                      <a:schemeClr val="bg1">
                        <a:lumMod val="65000"/>
                      </a:schemeClr>
                    </a:solidFill>
                  </a:endParaRPr>
                </a:p>
                <a:p>
                  <a:r>
                    <a:rPr lang="en-US" sz="2000">
                      <a:solidFill>
                        <a:schemeClr val="bg1">
                          <a:lumMod val="65000"/>
                        </a:schemeClr>
                      </a:solidFill>
                    </a:rPr>
                    <a:t>for a first-order formula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𝜑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a14:m>
                  <a:r>
                    <a:rPr lang="en-US" sz="2000">
                      <a:solidFill>
                        <a:schemeClr val="bg1">
                          <a:lumMod val="65000"/>
                        </a:schemeClr>
                      </a:solidFill>
                    </a:rPr>
                    <a:t> with</a:t>
                  </a:r>
                </a:p>
                <a:p>
                  <a:r>
                    <a:rPr lang="en-US" sz="2000">
                      <a:solidFill>
                        <a:schemeClr val="bg1">
                          <a:lumMod val="65000"/>
                        </a:schemeClr>
                      </a:solidFill>
                    </a:rPr>
                    <a:t>1. </a:t>
                  </a:r>
                  <a:r>
                    <a:rPr lang="en-US" sz="200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quantifiers</a:t>
                  </a:r>
                  <a:r>
                    <a:rPr lang="en-US" sz="2000">
                      <a:solidFill>
                        <a:schemeClr val="bg1">
                          <a:lumMod val="65000"/>
                        </a:schemeClr>
                      </a:solidFill>
                    </a:rPr>
                    <a:t> over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</m:oMath>
                  </a14:m>
                  <a:r>
                    <a:rPr lang="en-US" sz="2000">
                      <a:solidFill>
                        <a:schemeClr val="bg1">
                          <a:lumMod val="65000"/>
                        </a:schemeClr>
                      </a:solidFill>
                    </a:rPr>
                    <a:t> and</a:t>
                  </a:r>
                </a:p>
                <a:p>
                  <a:r>
                    <a:rPr lang="en-US" sz="2000">
                      <a:solidFill>
                        <a:schemeClr val="bg1">
                          <a:lumMod val="65000"/>
                        </a:schemeClr>
                      </a:solidFill>
                    </a:rPr>
                    <a:t>2. </a:t>
                  </a:r>
                  <a:r>
                    <a:rPr lang="en-US" sz="200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constants</a:t>
                  </a:r>
                  <a:r>
                    <a:rPr lang="en-US" sz="2000">
                      <a:solidFill>
                        <a:schemeClr val="bg1">
                          <a:lumMod val="65000"/>
                        </a:schemeClr>
                      </a:solidFill>
                    </a:rPr>
                    <a:t> in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</m:oMath>
                  </a14:m>
                  <a:r>
                    <a:rPr lang="en-US" sz="2000">
                      <a:solidFill>
                        <a:schemeClr val="bg1">
                          <a:lumMod val="65000"/>
                        </a:schemeClr>
                      </a:solidFill>
                    </a:rPr>
                    <a:t>.</a:t>
                  </a:r>
                </a:p>
              </p:txBody>
            </p:sp>
          </mc:Choice>
          <mc:Fallback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C367E57A-390F-4605-836D-ABCC8C757D8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0569" y="4177717"/>
                  <a:ext cx="4519763" cy="1969770"/>
                </a:xfrm>
                <a:prstGeom prst="rect">
                  <a:avLst/>
                </a:prstGeom>
                <a:blipFill>
                  <a:blip r:embed="rId6"/>
                  <a:stretch>
                    <a:fillRect l="-1350" t="-1548" r="-675" b="-464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CED7DA97-1C2E-428D-9E03-3B7033CE8C03}"/>
                    </a:ext>
                  </a:extLst>
                </p:cNvPr>
                <p:cNvSpPr/>
                <p:nvPr/>
              </p:nvSpPr>
              <p:spPr>
                <a:xfrm>
                  <a:off x="1959352" y="4481575"/>
                  <a:ext cx="2532616" cy="738664"/>
                </a:xfrm>
                <a:prstGeom prst="rect">
                  <a:avLst/>
                </a:prstGeom>
                <a:grpFill/>
              </p:spPr>
              <p:txBody>
                <a:bodyPr wrap="none">
                  <a:spAutoFit/>
                </a:bodyPr>
                <a:lstStyle/>
                <a:p>
                  <a:pPr lvl="0">
                    <a:lnSpc>
                      <a:spcPct val="1500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|"/>
                            <m:ctrlPr>
                              <a:rPr lang="en-US" sz="2800" i="1" smtClean="0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800" i="1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prstClr val="black">
                                        <a:lumMod val="75000"/>
                                        <a:lumOff val="25000"/>
                                      </a:prst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prstClr val="black">
                                        <a:lumMod val="75000"/>
                                        <a:lumOff val="25000"/>
                                      </a:prstClr>
                                    </a:solidFill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prstClr val="black">
                                        <a:lumMod val="75000"/>
                                        <a:lumOff val="25000"/>
                                      </a:prstClr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sub>
                            </m:sSub>
                            <m:r>
                              <a:rPr lang="en-US" sz="2800" i="1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  <m:r>
                          <a:rPr lang="en-US" sz="28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0" i="1" smtClean="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𝜑</m:t>
                        </m:r>
                        <m:r>
                          <a:rPr lang="en-US" sz="28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sz="28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]}</m:t>
                        </m:r>
                      </m:oMath>
                    </m:oMathPara>
                  </a14:m>
                  <a:endParaRPr lang="en-US" sz="2800">
                    <a:solidFill>
                      <a:prstClr val="black">
                        <a:lumMod val="75000"/>
                        <a:lumOff val="25000"/>
                      </a:prstClr>
                    </a:solidFill>
                  </a:endParaRPr>
                </a:p>
              </p:txBody>
            </p:sp>
          </mc:Choice>
          <mc:Fallback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CED7DA97-1C2E-428D-9E03-3B7033CE8C0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59352" y="4481575"/>
                  <a:ext cx="2532616" cy="738664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98155B5-B534-423E-B9DB-620596C9945A}"/>
                  </a:ext>
                </a:extLst>
              </p:cNvPr>
              <p:cNvSpPr txBox="1"/>
              <p:nvPr/>
            </p:nvSpPr>
            <p:spPr>
              <a:xfrm>
                <a:off x="3127282" y="3386787"/>
                <a:ext cx="778777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32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d>
                        <m:dPr>
                          <m:begChr m:val="{"/>
                          <m:endChr m:val="}"/>
                          <m:sepChr m:val="∣"/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sSub>
                            <m:sSubPr>
                              <m:ctrlPr>
                                <a:rPr lang="en-US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sub>
                          </m:sSub>
                        </m:e>
                        <m:e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∨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∈ </m:t>
                      </m:r>
                      <m:sSub>
                        <m:sSub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⊆</m:t>
                      </m:r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n-US" sz="320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98155B5-B534-423E-B9DB-620596C994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7282" y="3386787"/>
                <a:ext cx="7787773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D5A6289F-B114-4311-A6D3-52F843F2C265}"/>
              </a:ext>
            </a:extLst>
          </p:cNvPr>
          <p:cNvSpPr/>
          <p:nvPr/>
        </p:nvSpPr>
        <p:spPr>
          <a:xfrm>
            <a:off x="-109057" y="4664279"/>
            <a:ext cx="4857226" cy="2223081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!!Text 1">
                <a:extLst>
                  <a:ext uri="{FF2B5EF4-FFF2-40B4-BE49-F238E27FC236}">
                    <a16:creationId xmlns:a16="http://schemas.microsoft.com/office/drawing/2014/main" id="{1690F0DC-E88F-4EBD-8A87-E1C4C88C8FB6}"/>
                  </a:ext>
                </a:extLst>
              </p:cNvPr>
              <p:cNvSpPr/>
              <p:nvPr/>
            </p:nvSpPr>
            <p:spPr>
              <a:xfrm>
                <a:off x="866541" y="660351"/>
                <a:ext cx="8218736" cy="7017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4400">
                    <a:solidFill>
                      <a:schemeClr val="tx2"/>
                    </a:solidFill>
                  </a:rPr>
                  <a:t>1.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 ∈</m:t>
                        </m:r>
                      </m:e>
                    </m:d>
                  </m:oMath>
                </a14:m>
                <a:r>
                  <a:rPr lang="en-US" sz="4400">
                    <a:solidFill>
                      <a:schemeClr val="tx2"/>
                    </a:solidFill>
                  </a:rPr>
                  <a:t> is a model of ZF – Pairing</a:t>
                </a:r>
              </a:p>
            </p:txBody>
          </p:sp>
        </mc:Choice>
        <mc:Fallback>
          <p:sp>
            <p:nvSpPr>
              <p:cNvPr id="14" name="!!Text 1">
                <a:extLst>
                  <a:ext uri="{FF2B5EF4-FFF2-40B4-BE49-F238E27FC236}">
                    <a16:creationId xmlns:a16="http://schemas.microsoft.com/office/drawing/2014/main" id="{1690F0DC-E88F-4EBD-8A87-E1C4C88C8F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541" y="660351"/>
                <a:ext cx="8218736" cy="701731"/>
              </a:xfrm>
              <a:prstGeom prst="rect">
                <a:avLst/>
              </a:prstGeom>
              <a:blipFill>
                <a:blip r:embed="rId9"/>
                <a:stretch>
                  <a:fillRect l="-2967" t="-26957" b="-4087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2501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2">
            <a:extLst>
              <a:ext uri="{FF2B5EF4-FFF2-40B4-BE49-F238E27FC236}">
                <a16:creationId xmlns:a16="http://schemas.microsoft.com/office/drawing/2014/main" id="{26AD9240-AC38-4789-BFA7-175D93069100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E5F649-DF6E-4F02-ADE9-52652A19F7ED}" type="slidenum">
              <a:rPr lang="en-US" smtClean="0"/>
              <a:pPr/>
              <a:t>23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!!Text 1">
                <a:extLst>
                  <a:ext uri="{FF2B5EF4-FFF2-40B4-BE49-F238E27FC236}">
                    <a16:creationId xmlns:a16="http://schemas.microsoft.com/office/drawing/2014/main" id="{58825304-18C8-4E9B-A681-926E89C4F355}"/>
                  </a:ext>
                </a:extLst>
              </p:cNvPr>
              <p:cNvSpPr/>
              <p:nvPr/>
            </p:nvSpPr>
            <p:spPr>
              <a:xfrm>
                <a:off x="866541" y="660351"/>
                <a:ext cx="8218736" cy="7017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4400">
                    <a:solidFill>
                      <a:schemeClr val="tx2"/>
                    </a:solidFill>
                  </a:rPr>
                  <a:t>1.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 ∈</m:t>
                        </m:r>
                      </m:e>
                    </m:d>
                  </m:oMath>
                </a14:m>
                <a:r>
                  <a:rPr lang="en-US" sz="4400">
                    <a:solidFill>
                      <a:schemeClr val="tx2"/>
                    </a:solidFill>
                  </a:rPr>
                  <a:t> is a model of ZF</a:t>
                </a:r>
              </a:p>
            </p:txBody>
          </p:sp>
        </mc:Choice>
        <mc:Fallback>
          <p:sp>
            <p:nvSpPr>
              <p:cNvPr id="25" name="!!Text 1">
                <a:extLst>
                  <a:ext uri="{FF2B5EF4-FFF2-40B4-BE49-F238E27FC236}">
                    <a16:creationId xmlns:a16="http://schemas.microsoft.com/office/drawing/2014/main" id="{58825304-18C8-4E9B-A681-926E89C4F3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541" y="660351"/>
                <a:ext cx="8218736" cy="701731"/>
              </a:xfrm>
              <a:prstGeom prst="rect">
                <a:avLst/>
              </a:prstGeom>
              <a:blipFill>
                <a:blip r:embed="rId2"/>
                <a:stretch>
                  <a:fillRect l="-2967" t="-26957" b="-4087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2B1996-92B0-4BE7-9B5F-7647CD5BE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23</a:t>
            </a:fld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1C87B62-9844-44AC-9A7F-CCDBCDE5F067}"/>
              </a:ext>
            </a:extLst>
          </p:cNvPr>
          <p:cNvSpPr/>
          <p:nvPr/>
        </p:nvSpPr>
        <p:spPr>
          <a:xfrm rot="442574">
            <a:off x="-193297" y="1754877"/>
            <a:ext cx="9339470" cy="4041913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941653A-E9DC-45BA-8FE9-02127F616728}"/>
              </a:ext>
            </a:extLst>
          </p:cNvPr>
          <p:cNvSpPr/>
          <p:nvPr/>
        </p:nvSpPr>
        <p:spPr>
          <a:xfrm rot="1636620">
            <a:off x="7992330" y="2327684"/>
            <a:ext cx="5209615" cy="181757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0C1FDC-B099-4CA5-B115-5571595960CC}"/>
              </a:ext>
            </a:extLst>
          </p:cNvPr>
          <p:cNvSpPr txBox="1"/>
          <p:nvPr/>
        </p:nvSpPr>
        <p:spPr>
          <a:xfrm>
            <a:off x="10277362" y="3482851"/>
            <a:ext cx="1610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/>
              <a:t>Foundation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53CE9F-8495-4738-8563-13515D6862C1}"/>
              </a:ext>
            </a:extLst>
          </p:cNvPr>
          <p:cNvSpPr txBox="1"/>
          <p:nvPr/>
        </p:nvSpPr>
        <p:spPr>
          <a:xfrm>
            <a:off x="8819390" y="2459960"/>
            <a:ext cx="1929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/>
              <a:t>Extensionality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B317FB9-99E1-487A-B5D4-A64940F040AA}"/>
                  </a:ext>
                </a:extLst>
              </p:cNvPr>
              <p:cNvSpPr txBox="1"/>
              <p:nvPr/>
            </p:nvSpPr>
            <p:spPr>
              <a:xfrm>
                <a:off x="746094" y="2564229"/>
                <a:ext cx="1427186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Empty set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∅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B317FB9-99E1-487A-B5D4-A64940F040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94" y="2564229"/>
                <a:ext cx="1427186" cy="830997"/>
              </a:xfrm>
              <a:prstGeom prst="rect">
                <a:avLst/>
              </a:prstGeom>
              <a:blipFill>
                <a:blip r:embed="rId3"/>
                <a:stretch>
                  <a:fillRect l="-6383" t="-5882" r="-5957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5CF4757-B9B3-470E-968C-6701B8155D9A}"/>
                  </a:ext>
                </a:extLst>
              </p:cNvPr>
              <p:cNvSpPr txBox="1"/>
              <p:nvPr/>
            </p:nvSpPr>
            <p:spPr>
              <a:xfrm>
                <a:off x="4213126" y="2405474"/>
                <a:ext cx="1420069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Power set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𝒫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5CF4757-B9B3-470E-968C-6701B8155D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3126" y="2405474"/>
                <a:ext cx="1420069" cy="830997"/>
              </a:xfrm>
              <a:prstGeom prst="rect">
                <a:avLst/>
              </a:prstGeom>
              <a:blipFill>
                <a:blip r:embed="rId4"/>
                <a:stretch>
                  <a:fillRect l="-6438" t="-5882" r="-6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36B137A-6509-4E20-9835-C360F70A0C82}"/>
                  </a:ext>
                </a:extLst>
              </p:cNvPr>
              <p:cNvSpPr txBox="1"/>
              <p:nvPr/>
            </p:nvSpPr>
            <p:spPr>
              <a:xfrm>
                <a:off x="6331479" y="2978025"/>
                <a:ext cx="938078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Union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36B137A-6509-4E20-9835-C360F70A0C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479" y="2978025"/>
                <a:ext cx="938078" cy="830997"/>
              </a:xfrm>
              <a:prstGeom prst="rect">
                <a:avLst/>
              </a:prstGeom>
              <a:blipFill>
                <a:blip r:embed="rId5"/>
                <a:stretch>
                  <a:fillRect l="-9740" t="-5882" r="-84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36BA179-AFB9-4255-B9B7-8B3684057791}"/>
                  </a:ext>
                </a:extLst>
              </p:cNvPr>
              <p:cNvSpPr txBox="1"/>
              <p:nvPr/>
            </p:nvSpPr>
            <p:spPr>
              <a:xfrm>
                <a:off x="1763695" y="3933162"/>
                <a:ext cx="1061317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Infinity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36BA179-AFB9-4255-B9B7-8B36840577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95" y="3933162"/>
                <a:ext cx="1061317" cy="830997"/>
              </a:xfrm>
              <a:prstGeom prst="rect">
                <a:avLst/>
              </a:prstGeom>
              <a:blipFill>
                <a:blip r:embed="rId6"/>
                <a:stretch>
                  <a:fillRect l="-8046" t="-5839" r="-86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728F633-9D27-45E9-A712-2105F66B942C}"/>
                  </a:ext>
                </a:extLst>
              </p:cNvPr>
              <p:cNvSpPr txBox="1"/>
              <p:nvPr/>
            </p:nvSpPr>
            <p:spPr>
              <a:xfrm>
                <a:off x="6281899" y="4211817"/>
                <a:ext cx="2175788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Replacement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sepChr m:val="∣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728F633-9D27-45E9-A712-2105F66B94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899" y="4211817"/>
                <a:ext cx="2175788" cy="830997"/>
              </a:xfrm>
              <a:prstGeom prst="rect">
                <a:avLst/>
              </a:prstGeom>
              <a:blipFill>
                <a:blip r:embed="rId7"/>
                <a:stretch>
                  <a:fillRect t="-5882" b="-95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C1E2E9D-F932-48EF-954B-21AD8A80C142}"/>
                  </a:ext>
                </a:extLst>
              </p:cNvPr>
              <p:cNvSpPr txBox="1"/>
              <p:nvPr/>
            </p:nvSpPr>
            <p:spPr>
              <a:xfrm>
                <a:off x="3742458" y="4377669"/>
                <a:ext cx="2067681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Separation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∣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𝜑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240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C1E2E9D-F932-48EF-954B-21AD8A80C1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2458" y="4377669"/>
                <a:ext cx="2067681" cy="830997"/>
              </a:xfrm>
              <a:prstGeom prst="rect">
                <a:avLst/>
              </a:prstGeom>
              <a:blipFill>
                <a:blip r:embed="rId8"/>
                <a:stretch>
                  <a:fillRect l="-590" t="-5882" r="-590" b="-95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5214EE5-3BC6-4962-97E1-F58A256F369F}"/>
                  </a:ext>
                </a:extLst>
              </p:cNvPr>
              <p:cNvSpPr txBox="1"/>
              <p:nvPr/>
            </p:nvSpPr>
            <p:spPr>
              <a:xfrm>
                <a:off x="2769213" y="2904302"/>
                <a:ext cx="1038875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Pairing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5214EE5-3BC6-4962-97E1-F58A256F36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9213" y="2904302"/>
                <a:ext cx="1038875" cy="830997"/>
              </a:xfrm>
              <a:prstGeom prst="rect">
                <a:avLst/>
              </a:prstGeom>
              <a:blipFill>
                <a:blip r:embed="rId9"/>
                <a:stretch>
                  <a:fillRect l="-8187" t="-5839" r="-8187" b="-51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2677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571057D-D57E-45B7-809D-98771F203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24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!!Text 1">
                <a:extLst>
                  <a:ext uri="{FF2B5EF4-FFF2-40B4-BE49-F238E27FC236}">
                    <a16:creationId xmlns:a16="http://schemas.microsoft.com/office/drawing/2014/main" id="{77DDB136-92FD-44FF-99CC-742183AAA70B}"/>
                  </a:ext>
                </a:extLst>
              </p:cNvPr>
              <p:cNvSpPr/>
              <p:nvPr/>
            </p:nvSpPr>
            <p:spPr>
              <a:xfrm>
                <a:off x="866541" y="660351"/>
                <a:ext cx="9989718" cy="7017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4400">
                    <a:solidFill>
                      <a:schemeClr val="tx2"/>
                    </a:solidFill>
                  </a:rPr>
                  <a:t>1.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 ∈</m:t>
                        </m:r>
                      </m:e>
                    </m:d>
                  </m:oMath>
                </a14:m>
                <a:r>
                  <a:rPr lang="en-US" sz="4400">
                    <a:solidFill>
                      <a:schemeClr val="tx2"/>
                    </a:solidFill>
                  </a:rPr>
                  <a:t> is a model of ZF – Separation</a:t>
                </a:r>
              </a:p>
            </p:txBody>
          </p:sp>
        </mc:Choice>
        <mc:Fallback>
          <p:sp>
            <p:nvSpPr>
              <p:cNvPr id="12" name="!!Text 1">
                <a:extLst>
                  <a:ext uri="{FF2B5EF4-FFF2-40B4-BE49-F238E27FC236}">
                    <a16:creationId xmlns:a16="http://schemas.microsoft.com/office/drawing/2014/main" id="{77DDB136-92FD-44FF-99CC-742183AAA7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541" y="660351"/>
                <a:ext cx="9989718" cy="701731"/>
              </a:xfrm>
              <a:prstGeom prst="rect">
                <a:avLst/>
              </a:prstGeom>
              <a:blipFill>
                <a:blip r:embed="rId2"/>
                <a:stretch>
                  <a:fillRect l="-2441" t="-26957" b="-4087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387363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>
        <p159:morph option="byWord"/>
      </p:transition>
    </mc:Choice>
    <mc:Fallback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571057D-D57E-45B7-809D-98771F203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25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932AEA-8D4D-4950-A986-4C1213D45815}"/>
                  </a:ext>
                </a:extLst>
              </p:cNvPr>
              <p:cNvSpPr txBox="1"/>
              <p:nvPr/>
            </p:nvSpPr>
            <p:spPr>
              <a:xfrm>
                <a:off x="838200" y="1506022"/>
                <a:ext cx="2998065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Fix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 and</a:t>
                </a:r>
              </a:p>
              <a:p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a formula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 over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932AEA-8D4D-4950-A986-4C1213D458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506022"/>
                <a:ext cx="2998065" cy="830997"/>
              </a:xfrm>
              <a:prstGeom prst="rect">
                <a:avLst/>
              </a:prstGeom>
              <a:blipFill>
                <a:blip r:embed="rId2"/>
                <a:stretch>
                  <a:fillRect l="-3259" t="-5882" r="-2444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E5398E3-4F93-454E-8372-3843FB8CFB8E}"/>
                  </a:ext>
                </a:extLst>
              </p:cNvPr>
              <p:cNvSpPr txBox="1"/>
              <p:nvPr/>
            </p:nvSpPr>
            <p:spPr>
              <a:xfrm>
                <a:off x="5558496" y="1513687"/>
                <a:ext cx="552702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r"/>
                <a:r>
                  <a:rPr lang="en-US" sz="2400" b="0">
                    <a:solidFill>
                      <a:schemeClr val="bg1">
                        <a:lumMod val="65000"/>
                      </a:schemeClr>
                    </a:solidFill>
                  </a:rPr>
                  <a:t>Goal</a:t>
                </a:r>
              </a:p>
              <a:p>
                <a:pPr algn="r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E5398E3-4F93-454E-8372-3843FB8CFB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8496" y="1513687"/>
                <a:ext cx="5527026" cy="738664"/>
              </a:xfrm>
              <a:prstGeom prst="rect">
                <a:avLst/>
              </a:prstGeom>
              <a:blipFill>
                <a:blip r:embed="rId3"/>
                <a:stretch>
                  <a:fillRect t="-12397" r="-3422" b="-123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!!Text 1">
                <a:extLst>
                  <a:ext uri="{FF2B5EF4-FFF2-40B4-BE49-F238E27FC236}">
                    <a16:creationId xmlns:a16="http://schemas.microsoft.com/office/drawing/2014/main" id="{77DDB136-92FD-44FF-99CC-742183AAA70B}"/>
                  </a:ext>
                </a:extLst>
              </p:cNvPr>
              <p:cNvSpPr/>
              <p:nvPr/>
            </p:nvSpPr>
            <p:spPr>
              <a:xfrm>
                <a:off x="866541" y="660351"/>
                <a:ext cx="9989718" cy="7017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4400">
                    <a:solidFill>
                      <a:schemeClr val="tx2"/>
                    </a:solidFill>
                  </a:rPr>
                  <a:t>1.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 ∈</m:t>
                        </m:r>
                      </m:e>
                    </m:d>
                  </m:oMath>
                </a14:m>
                <a:r>
                  <a:rPr lang="en-US" sz="4400">
                    <a:solidFill>
                      <a:schemeClr val="tx2"/>
                    </a:solidFill>
                  </a:rPr>
                  <a:t> is a model of ZF – Separation</a:t>
                </a:r>
              </a:p>
            </p:txBody>
          </p:sp>
        </mc:Choice>
        <mc:Fallback>
          <p:sp>
            <p:nvSpPr>
              <p:cNvPr id="12" name="!!Text 1">
                <a:extLst>
                  <a:ext uri="{FF2B5EF4-FFF2-40B4-BE49-F238E27FC236}">
                    <a16:creationId xmlns:a16="http://schemas.microsoft.com/office/drawing/2014/main" id="{77DDB136-92FD-44FF-99CC-742183AAA7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541" y="660351"/>
                <a:ext cx="9989718" cy="701731"/>
              </a:xfrm>
              <a:prstGeom prst="rect">
                <a:avLst/>
              </a:prstGeom>
              <a:blipFill>
                <a:blip r:embed="rId4"/>
                <a:stretch>
                  <a:fillRect l="-2441" t="-26957" b="-4087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9652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571057D-D57E-45B7-809D-98771F203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26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932AEA-8D4D-4950-A986-4C1213D45815}"/>
                  </a:ext>
                </a:extLst>
              </p:cNvPr>
              <p:cNvSpPr txBox="1"/>
              <p:nvPr/>
            </p:nvSpPr>
            <p:spPr>
              <a:xfrm>
                <a:off x="838200" y="1506022"/>
                <a:ext cx="2998065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Fix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 and</a:t>
                </a:r>
              </a:p>
              <a:p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a formula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 over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932AEA-8D4D-4950-A986-4C1213D458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506022"/>
                <a:ext cx="2998065" cy="830997"/>
              </a:xfrm>
              <a:prstGeom prst="rect">
                <a:avLst/>
              </a:prstGeom>
              <a:blipFill>
                <a:blip r:embed="rId2"/>
                <a:stretch>
                  <a:fillRect l="-3259" t="-5882" r="-2444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C19CE68-7803-4BF0-8136-3E3CF9A447D9}"/>
                  </a:ext>
                </a:extLst>
              </p:cNvPr>
              <p:cNvSpPr txBox="1"/>
              <p:nvPr/>
            </p:nvSpPr>
            <p:spPr>
              <a:xfrm>
                <a:off x="2711003" y="4035043"/>
                <a:ext cx="760849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32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sub>
                          </m:s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solidFill>
                                    <a:schemeClr val="accent6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sub>
                              </m:sSub>
                            </m:sup>
                          </m:sSup>
                          <m:d>
                            <m:dPr>
                              <m:begChr m:val="["/>
                              <m:endChr m:val="]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∈ </m:t>
                      </m:r>
                      <m:sSub>
                        <m:sSubPr>
                          <m:ctrlPr>
                            <a:rPr lang="en-US" sz="32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32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⊆</m:t>
                      </m:r>
                      <m:r>
                        <a:rPr lang="en-US" sz="32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n-US" sz="320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C19CE68-7803-4BF0-8136-3E3CF9A447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1003" y="4035043"/>
                <a:ext cx="7608493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E5398E3-4F93-454E-8372-3843FB8CFB8E}"/>
                  </a:ext>
                </a:extLst>
              </p:cNvPr>
              <p:cNvSpPr txBox="1"/>
              <p:nvPr/>
            </p:nvSpPr>
            <p:spPr>
              <a:xfrm>
                <a:off x="5558496" y="1513687"/>
                <a:ext cx="552702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r"/>
                <a:r>
                  <a:rPr lang="en-US" sz="2400" b="0">
                    <a:solidFill>
                      <a:schemeClr val="bg1">
                        <a:lumMod val="65000"/>
                      </a:schemeClr>
                    </a:solidFill>
                  </a:rPr>
                  <a:t>Goal</a:t>
                </a:r>
              </a:p>
              <a:p>
                <a:pPr algn="r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E5398E3-4F93-454E-8372-3843FB8CFB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8496" y="1513687"/>
                <a:ext cx="5527026" cy="738664"/>
              </a:xfrm>
              <a:prstGeom prst="rect">
                <a:avLst/>
              </a:prstGeom>
              <a:blipFill>
                <a:blip r:embed="rId4"/>
                <a:stretch>
                  <a:fillRect t="-12397" r="-3422" b="-123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!!Text 1">
                <a:extLst>
                  <a:ext uri="{FF2B5EF4-FFF2-40B4-BE49-F238E27FC236}">
                    <a16:creationId xmlns:a16="http://schemas.microsoft.com/office/drawing/2014/main" id="{77DDB136-92FD-44FF-99CC-742183AAA70B}"/>
                  </a:ext>
                </a:extLst>
              </p:cNvPr>
              <p:cNvSpPr/>
              <p:nvPr/>
            </p:nvSpPr>
            <p:spPr>
              <a:xfrm>
                <a:off x="866541" y="660351"/>
                <a:ext cx="9989718" cy="7017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4400">
                    <a:solidFill>
                      <a:schemeClr val="tx2"/>
                    </a:solidFill>
                  </a:rPr>
                  <a:t>1.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 ∈</m:t>
                        </m:r>
                      </m:e>
                    </m:d>
                  </m:oMath>
                </a14:m>
                <a:r>
                  <a:rPr lang="en-US" sz="4400">
                    <a:solidFill>
                      <a:schemeClr val="tx2"/>
                    </a:solidFill>
                  </a:rPr>
                  <a:t> is a model of ZF – Separation</a:t>
                </a:r>
              </a:p>
            </p:txBody>
          </p:sp>
        </mc:Choice>
        <mc:Fallback>
          <p:sp>
            <p:nvSpPr>
              <p:cNvPr id="12" name="!!Text 1">
                <a:extLst>
                  <a:ext uri="{FF2B5EF4-FFF2-40B4-BE49-F238E27FC236}">
                    <a16:creationId xmlns:a16="http://schemas.microsoft.com/office/drawing/2014/main" id="{77DDB136-92FD-44FF-99CC-742183AAA7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541" y="660351"/>
                <a:ext cx="9989718" cy="701731"/>
              </a:xfrm>
              <a:prstGeom prst="rect">
                <a:avLst/>
              </a:prstGeom>
              <a:blipFill>
                <a:blip r:embed="rId5"/>
                <a:stretch>
                  <a:fillRect l="-2441" t="-26957" b="-4087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8706688-6761-44E8-A074-AA38B1F16F3D}"/>
                  </a:ext>
                </a:extLst>
              </p:cNvPr>
              <p:cNvSpPr txBox="1"/>
              <p:nvPr/>
            </p:nvSpPr>
            <p:spPr>
              <a:xfrm>
                <a:off x="838200" y="2515323"/>
                <a:ext cx="520588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>
                    <a:solidFill>
                      <a:schemeClr val="tx1"/>
                    </a:solidFill>
                  </a:rPr>
                  <a:t>We pick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sub>
                    </m:sSub>
                  </m:oMath>
                </a14:m>
                <a:r>
                  <a:rPr lang="en-US" sz="2400">
                    <a:solidFill>
                      <a:schemeClr val="tx1"/>
                    </a:solidFill>
                  </a:rPr>
                  <a:t> large enough such that it</a:t>
                </a:r>
              </a:p>
              <a:p>
                <a:r>
                  <a:rPr lang="en-US" sz="2400">
                    <a:solidFill>
                      <a:schemeClr val="tx1"/>
                    </a:solidFill>
                  </a:rPr>
                  <a:t>1. contains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>
                    <a:solidFill>
                      <a:schemeClr val="tx1"/>
                    </a:solidFill>
                  </a:rPr>
                  <a:t> and all constants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400">
                    <a:solidFill>
                      <a:schemeClr val="tx1"/>
                    </a:solidFill>
                  </a:rPr>
                  <a:t>,</a:t>
                </a:r>
              </a:p>
              <a:p>
                <a:r>
                  <a:rPr lang="en-US" sz="2400" i="1">
                    <a:solidFill>
                      <a:schemeClr val="tx1"/>
                    </a:solidFill>
                  </a:rPr>
                  <a:t>2. reflects</a:t>
                </a:r>
                <a:r>
                  <a:rPr lang="en-US" sz="240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>
                    <a:solidFill>
                      <a:schemeClr val="tx1"/>
                    </a:solidFill>
                  </a:rPr>
                  <a:t> with respect 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400">
                    <a:solidFill>
                      <a:schemeClr val="tx1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8706688-6761-44E8-A074-AA38B1F16F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515323"/>
                <a:ext cx="5205888" cy="1200329"/>
              </a:xfrm>
              <a:prstGeom prst="rect">
                <a:avLst/>
              </a:prstGeom>
              <a:blipFill>
                <a:blip r:embed="rId6"/>
                <a:stretch>
                  <a:fillRect l="-1876" t="-4061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410C79DC-95FD-4EDD-AF0D-E8A5695B3B8A}"/>
              </a:ext>
            </a:extLst>
          </p:cNvPr>
          <p:cNvSpPr/>
          <p:nvPr/>
        </p:nvSpPr>
        <p:spPr>
          <a:xfrm>
            <a:off x="1237129" y="3307975"/>
            <a:ext cx="3525371" cy="337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759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571057D-D57E-45B7-809D-98771F203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27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932AEA-8D4D-4950-A986-4C1213D45815}"/>
                  </a:ext>
                </a:extLst>
              </p:cNvPr>
              <p:cNvSpPr txBox="1"/>
              <p:nvPr/>
            </p:nvSpPr>
            <p:spPr>
              <a:xfrm>
                <a:off x="838200" y="1506022"/>
                <a:ext cx="2998065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Fix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 and</a:t>
                </a:r>
              </a:p>
              <a:p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a formula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 over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932AEA-8D4D-4950-A986-4C1213D458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506022"/>
                <a:ext cx="2998065" cy="830997"/>
              </a:xfrm>
              <a:prstGeom prst="rect">
                <a:avLst/>
              </a:prstGeom>
              <a:blipFill>
                <a:blip r:embed="rId2"/>
                <a:stretch>
                  <a:fillRect l="-3259" t="-5882" r="-2444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C19CE68-7803-4BF0-8136-3E3CF9A447D9}"/>
                  </a:ext>
                </a:extLst>
              </p:cNvPr>
              <p:cNvSpPr txBox="1"/>
              <p:nvPr/>
            </p:nvSpPr>
            <p:spPr>
              <a:xfrm>
                <a:off x="2711003" y="4035043"/>
                <a:ext cx="760849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32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sub>
                          </m:s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solidFill>
                                    <a:schemeClr val="accent6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sub>
                              </m:sSub>
                            </m:sup>
                          </m:sSup>
                          <m:d>
                            <m:dPr>
                              <m:begChr m:val="["/>
                              <m:endChr m:val="]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∈ </m:t>
                      </m:r>
                      <m:sSub>
                        <m:sSubPr>
                          <m:ctrlPr>
                            <a:rPr lang="en-US" sz="32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32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⊆</m:t>
                      </m:r>
                      <m:r>
                        <a:rPr lang="en-US" sz="32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n-US" sz="320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C19CE68-7803-4BF0-8136-3E3CF9A447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1003" y="4035043"/>
                <a:ext cx="7608493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E5398E3-4F93-454E-8372-3843FB8CFB8E}"/>
                  </a:ext>
                </a:extLst>
              </p:cNvPr>
              <p:cNvSpPr txBox="1"/>
              <p:nvPr/>
            </p:nvSpPr>
            <p:spPr>
              <a:xfrm>
                <a:off x="5558496" y="1513687"/>
                <a:ext cx="552702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r"/>
                <a:r>
                  <a:rPr lang="en-US" sz="2400" b="0">
                    <a:solidFill>
                      <a:schemeClr val="bg1">
                        <a:lumMod val="65000"/>
                      </a:schemeClr>
                    </a:solidFill>
                  </a:rPr>
                  <a:t>Goal</a:t>
                </a:r>
              </a:p>
              <a:p>
                <a:pPr algn="r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E5398E3-4F93-454E-8372-3843FB8CFB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8496" y="1513687"/>
                <a:ext cx="5527026" cy="738664"/>
              </a:xfrm>
              <a:prstGeom prst="rect">
                <a:avLst/>
              </a:prstGeom>
              <a:blipFill>
                <a:blip r:embed="rId4"/>
                <a:stretch>
                  <a:fillRect t="-12397" r="-3422" b="-123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94FB9DE-F89D-49EB-8F68-D7A91098AA3B}"/>
                  </a:ext>
                </a:extLst>
              </p:cNvPr>
              <p:cNvSpPr txBox="1"/>
              <p:nvPr/>
            </p:nvSpPr>
            <p:spPr>
              <a:xfrm>
                <a:off x="3350458" y="5159678"/>
                <a:ext cx="4406399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↔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∧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accent6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p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sub>
                          </m:sSub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↔</m:t>
                      </m:r>
                      <m:r>
                        <a:rPr lang="en-US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∧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accent6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p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sub>
                          </m:sSub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↔</m:t>
                      </m:r>
                      <m:r>
                        <a:rPr lang="en-US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∧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  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94FB9DE-F89D-49EB-8F68-D7A91098AA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0458" y="5159678"/>
                <a:ext cx="4406399" cy="1107996"/>
              </a:xfrm>
              <a:prstGeom prst="rect">
                <a:avLst/>
              </a:prstGeom>
              <a:blipFill>
                <a:blip r:embed="rId5"/>
                <a:stretch>
                  <a:fillRect l="-416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!!Text 1">
                <a:extLst>
                  <a:ext uri="{FF2B5EF4-FFF2-40B4-BE49-F238E27FC236}">
                    <a16:creationId xmlns:a16="http://schemas.microsoft.com/office/drawing/2014/main" id="{77DDB136-92FD-44FF-99CC-742183AAA70B}"/>
                  </a:ext>
                </a:extLst>
              </p:cNvPr>
              <p:cNvSpPr/>
              <p:nvPr/>
            </p:nvSpPr>
            <p:spPr>
              <a:xfrm>
                <a:off x="866541" y="660351"/>
                <a:ext cx="9989718" cy="7017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4400">
                    <a:solidFill>
                      <a:schemeClr val="tx2"/>
                    </a:solidFill>
                  </a:rPr>
                  <a:t>1.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 ∈</m:t>
                        </m:r>
                      </m:e>
                    </m:d>
                  </m:oMath>
                </a14:m>
                <a:r>
                  <a:rPr lang="en-US" sz="4400">
                    <a:solidFill>
                      <a:schemeClr val="tx2"/>
                    </a:solidFill>
                  </a:rPr>
                  <a:t> is a model of ZF – Separation</a:t>
                </a:r>
              </a:p>
            </p:txBody>
          </p:sp>
        </mc:Choice>
        <mc:Fallback>
          <p:sp>
            <p:nvSpPr>
              <p:cNvPr id="12" name="!!Text 1">
                <a:extLst>
                  <a:ext uri="{FF2B5EF4-FFF2-40B4-BE49-F238E27FC236}">
                    <a16:creationId xmlns:a16="http://schemas.microsoft.com/office/drawing/2014/main" id="{77DDB136-92FD-44FF-99CC-742183AAA7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541" y="660351"/>
                <a:ext cx="9989718" cy="701731"/>
              </a:xfrm>
              <a:prstGeom prst="rect">
                <a:avLst/>
              </a:prstGeom>
              <a:blipFill>
                <a:blip r:embed="rId6"/>
                <a:stretch>
                  <a:fillRect l="-2441" t="-26957" b="-4087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95F28DB-39AE-4EDB-9648-7D3A662D326D}"/>
                  </a:ext>
                </a:extLst>
              </p:cNvPr>
              <p:cNvSpPr txBox="1"/>
              <p:nvPr/>
            </p:nvSpPr>
            <p:spPr>
              <a:xfrm>
                <a:off x="8208854" y="5296688"/>
                <a:ext cx="118449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⊆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</m:oMath>
                  </m:oMathPara>
                </a14:m>
                <a:endParaRPr lang="en-US" sz="240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95F28DB-39AE-4EDB-9648-7D3A662D3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8854" y="5296688"/>
                <a:ext cx="1184491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9747357-B44A-483A-839C-0364FDDEDF47}"/>
                  </a:ext>
                </a:extLst>
              </p:cNvPr>
              <p:cNvSpPr txBox="1"/>
              <p:nvPr/>
            </p:nvSpPr>
            <p:spPr>
              <a:xfrm>
                <a:off x="838200" y="2515323"/>
                <a:ext cx="520588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>
                    <a:solidFill>
                      <a:schemeClr val="tx1"/>
                    </a:solidFill>
                  </a:rPr>
                  <a:t>We pick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sub>
                    </m:sSub>
                  </m:oMath>
                </a14:m>
                <a:r>
                  <a:rPr lang="en-US" sz="2400">
                    <a:solidFill>
                      <a:schemeClr val="tx1"/>
                    </a:solidFill>
                  </a:rPr>
                  <a:t> large enough such that it</a:t>
                </a:r>
              </a:p>
              <a:p>
                <a:r>
                  <a:rPr lang="en-US" sz="2400">
                    <a:solidFill>
                      <a:schemeClr val="tx1"/>
                    </a:solidFill>
                  </a:rPr>
                  <a:t>1. contains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>
                    <a:solidFill>
                      <a:schemeClr val="tx1"/>
                    </a:solidFill>
                  </a:rPr>
                  <a:t> and all constants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400">
                    <a:solidFill>
                      <a:schemeClr val="tx1"/>
                    </a:solidFill>
                  </a:rPr>
                  <a:t>,</a:t>
                </a:r>
              </a:p>
              <a:p>
                <a:r>
                  <a:rPr lang="en-US" sz="2400" i="1">
                    <a:solidFill>
                      <a:schemeClr val="tx1"/>
                    </a:solidFill>
                  </a:rPr>
                  <a:t>2. reflects</a:t>
                </a:r>
                <a:r>
                  <a:rPr lang="en-US" sz="240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>
                    <a:solidFill>
                      <a:schemeClr val="tx1"/>
                    </a:solidFill>
                  </a:rPr>
                  <a:t> with respect 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400">
                    <a:solidFill>
                      <a:schemeClr val="tx1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9747357-B44A-483A-839C-0364FDDEDF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515323"/>
                <a:ext cx="5205888" cy="1200329"/>
              </a:xfrm>
              <a:prstGeom prst="rect">
                <a:avLst/>
              </a:prstGeom>
              <a:blipFill>
                <a:blip r:embed="rId8"/>
                <a:stretch>
                  <a:fillRect l="-1876" t="-4061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8FD9E81D-686D-471A-AE25-022EEB689B51}"/>
              </a:ext>
            </a:extLst>
          </p:cNvPr>
          <p:cNvSpPr/>
          <p:nvPr/>
        </p:nvSpPr>
        <p:spPr>
          <a:xfrm>
            <a:off x="1237129" y="3307975"/>
            <a:ext cx="3525371" cy="337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879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571057D-D57E-45B7-809D-98771F203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28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932AEA-8D4D-4950-A986-4C1213D45815}"/>
                  </a:ext>
                </a:extLst>
              </p:cNvPr>
              <p:cNvSpPr txBox="1"/>
              <p:nvPr/>
            </p:nvSpPr>
            <p:spPr>
              <a:xfrm>
                <a:off x="838200" y="1506022"/>
                <a:ext cx="2998065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Fix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 and</a:t>
                </a:r>
              </a:p>
              <a:p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a formula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 over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932AEA-8D4D-4950-A986-4C1213D458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506022"/>
                <a:ext cx="2998065" cy="830997"/>
              </a:xfrm>
              <a:prstGeom prst="rect">
                <a:avLst/>
              </a:prstGeom>
              <a:blipFill>
                <a:blip r:embed="rId2"/>
                <a:stretch>
                  <a:fillRect l="-3259" t="-5882" r="-2444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C19CE68-7803-4BF0-8136-3E3CF9A447D9}"/>
                  </a:ext>
                </a:extLst>
              </p:cNvPr>
              <p:cNvSpPr txBox="1"/>
              <p:nvPr/>
            </p:nvSpPr>
            <p:spPr>
              <a:xfrm>
                <a:off x="2711003" y="4035043"/>
                <a:ext cx="760849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32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sub>
                          </m:s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solidFill>
                                    <a:schemeClr val="accent6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sub>
                              </m:sSub>
                            </m:sup>
                          </m:sSup>
                          <m:d>
                            <m:dPr>
                              <m:begChr m:val="["/>
                              <m:endChr m:val="]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∈ </m:t>
                      </m:r>
                      <m:sSub>
                        <m:sSubPr>
                          <m:ctrlPr>
                            <a:rPr lang="en-US" sz="32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32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⊆</m:t>
                      </m:r>
                      <m:r>
                        <a:rPr lang="en-US" sz="32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n-US" sz="320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C19CE68-7803-4BF0-8136-3E3CF9A447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1003" y="4035043"/>
                <a:ext cx="7608493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89FB8F7-0FFF-42E0-A979-29DD9CE7E78E}"/>
              </a:ext>
            </a:extLst>
          </p:cNvPr>
          <p:cNvSpPr/>
          <p:nvPr/>
        </p:nvSpPr>
        <p:spPr>
          <a:xfrm>
            <a:off x="6775450" y="5527519"/>
            <a:ext cx="534987" cy="76136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DE94F46-051B-4C4D-8778-920F20680F02}"/>
              </a:ext>
            </a:extLst>
          </p:cNvPr>
          <p:cNvSpPr/>
          <p:nvPr/>
        </p:nvSpPr>
        <p:spPr>
          <a:xfrm>
            <a:off x="1178723" y="3340894"/>
            <a:ext cx="1013012" cy="30480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E5398E3-4F93-454E-8372-3843FB8CFB8E}"/>
                  </a:ext>
                </a:extLst>
              </p:cNvPr>
              <p:cNvSpPr txBox="1"/>
              <p:nvPr/>
            </p:nvSpPr>
            <p:spPr>
              <a:xfrm>
                <a:off x="5558496" y="1513687"/>
                <a:ext cx="552702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r"/>
                <a:r>
                  <a:rPr lang="en-US" sz="2400" b="0">
                    <a:solidFill>
                      <a:schemeClr val="bg1">
                        <a:lumMod val="65000"/>
                      </a:schemeClr>
                    </a:solidFill>
                  </a:rPr>
                  <a:t>Goal</a:t>
                </a:r>
              </a:p>
              <a:p>
                <a:pPr algn="r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E5398E3-4F93-454E-8372-3843FB8CFB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8496" y="1513687"/>
                <a:ext cx="5527026" cy="738664"/>
              </a:xfrm>
              <a:prstGeom prst="rect">
                <a:avLst/>
              </a:prstGeom>
              <a:blipFill>
                <a:blip r:embed="rId4"/>
                <a:stretch>
                  <a:fillRect t="-12397" r="-3422" b="-123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94FB9DE-F89D-49EB-8F68-D7A91098AA3B}"/>
                  </a:ext>
                </a:extLst>
              </p:cNvPr>
              <p:cNvSpPr txBox="1"/>
              <p:nvPr/>
            </p:nvSpPr>
            <p:spPr>
              <a:xfrm>
                <a:off x="3350458" y="5159678"/>
                <a:ext cx="4406399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↔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∧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accent6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p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sub>
                          </m:sSub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↔</m:t>
                      </m:r>
                      <m:r>
                        <a:rPr lang="en-US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∧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p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sub>
                          </m:sSub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↔</m:t>
                      </m:r>
                      <m:r>
                        <a:rPr lang="en-US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∧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94FB9DE-F89D-49EB-8F68-D7A91098AA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0458" y="5159678"/>
                <a:ext cx="4406399" cy="1107996"/>
              </a:xfrm>
              <a:prstGeom prst="rect">
                <a:avLst/>
              </a:prstGeom>
              <a:blipFill>
                <a:blip r:embed="rId5"/>
                <a:stretch>
                  <a:fillRect l="-416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91A68D1-6D63-45AF-A455-C66DFE18907B}"/>
                  </a:ext>
                </a:extLst>
              </p:cNvPr>
              <p:cNvSpPr txBox="1"/>
              <p:nvPr/>
            </p:nvSpPr>
            <p:spPr>
              <a:xfrm>
                <a:off x="838200" y="2515323"/>
                <a:ext cx="520588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>
                    <a:solidFill>
                      <a:schemeClr val="tx1"/>
                    </a:solidFill>
                  </a:rPr>
                  <a:t>We pick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sub>
                    </m:sSub>
                  </m:oMath>
                </a14:m>
                <a:r>
                  <a:rPr lang="en-US" sz="2400">
                    <a:solidFill>
                      <a:schemeClr val="tx1"/>
                    </a:solidFill>
                  </a:rPr>
                  <a:t> large enough such that it</a:t>
                </a:r>
              </a:p>
              <a:p>
                <a:r>
                  <a:rPr lang="en-US" sz="2400">
                    <a:solidFill>
                      <a:schemeClr val="tx1"/>
                    </a:solidFill>
                  </a:rPr>
                  <a:t>1. contains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>
                    <a:solidFill>
                      <a:schemeClr val="tx1"/>
                    </a:solidFill>
                  </a:rPr>
                  <a:t> and all constants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400">
                    <a:solidFill>
                      <a:schemeClr val="tx1"/>
                    </a:solidFill>
                  </a:rPr>
                  <a:t>,</a:t>
                </a:r>
              </a:p>
              <a:p>
                <a:r>
                  <a:rPr lang="en-US" sz="2400"/>
                  <a:t>2. </a:t>
                </a:r>
                <a:r>
                  <a:rPr lang="en-US" sz="2400" i="1">
                    <a:solidFill>
                      <a:schemeClr val="bg1"/>
                    </a:solidFill>
                  </a:rPr>
                  <a:t>reflects</a:t>
                </a:r>
                <a:r>
                  <a:rPr lang="en-US" sz="240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>
                    <a:solidFill>
                      <a:schemeClr val="tx1"/>
                    </a:solidFill>
                  </a:rPr>
                  <a:t> with respect 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400">
                    <a:solidFill>
                      <a:schemeClr val="tx1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91A68D1-6D63-45AF-A455-C66DFE1890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515323"/>
                <a:ext cx="5205888" cy="1200329"/>
              </a:xfrm>
              <a:prstGeom prst="rect">
                <a:avLst/>
              </a:prstGeom>
              <a:blipFill>
                <a:blip r:embed="rId6"/>
                <a:stretch>
                  <a:fillRect l="-1876" t="-4061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!!Text 1">
                <a:extLst>
                  <a:ext uri="{FF2B5EF4-FFF2-40B4-BE49-F238E27FC236}">
                    <a16:creationId xmlns:a16="http://schemas.microsoft.com/office/drawing/2014/main" id="{77DDB136-92FD-44FF-99CC-742183AAA70B}"/>
                  </a:ext>
                </a:extLst>
              </p:cNvPr>
              <p:cNvSpPr/>
              <p:nvPr/>
            </p:nvSpPr>
            <p:spPr>
              <a:xfrm>
                <a:off x="866541" y="660351"/>
                <a:ext cx="9989718" cy="7017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4400">
                    <a:solidFill>
                      <a:schemeClr val="tx2"/>
                    </a:solidFill>
                  </a:rPr>
                  <a:t>1.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4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 ∈</m:t>
                        </m:r>
                      </m:e>
                    </m:d>
                  </m:oMath>
                </a14:m>
                <a:r>
                  <a:rPr lang="en-US" sz="4400">
                    <a:solidFill>
                      <a:schemeClr val="tx2"/>
                    </a:solidFill>
                  </a:rPr>
                  <a:t> is a model of ZF – Separation</a:t>
                </a:r>
              </a:p>
            </p:txBody>
          </p:sp>
        </mc:Choice>
        <mc:Fallback>
          <p:sp>
            <p:nvSpPr>
              <p:cNvPr id="12" name="!!Text 1">
                <a:extLst>
                  <a:ext uri="{FF2B5EF4-FFF2-40B4-BE49-F238E27FC236}">
                    <a16:creationId xmlns:a16="http://schemas.microsoft.com/office/drawing/2014/main" id="{77DDB136-92FD-44FF-99CC-742183AAA7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541" y="660351"/>
                <a:ext cx="9989718" cy="701731"/>
              </a:xfrm>
              <a:prstGeom prst="rect">
                <a:avLst/>
              </a:prstGeom>
              <a:blipFill>
                <a:blip r:embed="rId7"/>
                <a:stretch>
                  <a:fillRect l="-2441" t="-26957" b="-4087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95F28DB-39AE-4EDB-9648-7D3A662D326D}"/>
                  </a:ext>
                </a:extLst>
              </p:cNvPr>
              <p:cNvSpPr txBox="1"/>
              <p:nvPr/>
            </p:nvSpPr>
            <p:spPr>
              <a:xfrm>
                <a:off x="8208854" y="5296688"/>
                <a:ext cx="118449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⊆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</m:oMath>
                  </m:oMathPara>
                </a14:m>
                <a:endParaRPr lang="en-US" sz="240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95F28DB-39AE-4EDB-9648-7D3A662D3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8854" y="5296688"/>
                <a:ext cx="1184491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002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0C8AB69-4423-4A2A-8DFC-68631E49C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Reflection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9229A5C-2684-41CC-B7DE-E9A79AA6A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29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F463CB9-3FCF-4E7D-9CCB-01CF7EA18C14}"/>
                  </a:ext>
                </a:extLst>
              </p:cNvPr>
              <p:cNvSpPr txBox="1"/>
              <p:nvPr/>
            </p:nvSpPr>
            <p:spPr>
              <a:xfrm>
                <a:off x="838200" y="1690688"/>
                <a:ext cx="6085577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Fix classes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and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US" sz="240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and a formula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 with constants in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F463CB9-3FCF-4E7D-9CCB-01CF7EA18C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690688"/>
                <a:ext cx="6085577" cy="830997"/>
              </a:xfrm>
              <a:prstGeom prst="rect">
                <a:avLst/>
              </a:prstGeom>
              <a:blipFill>
                <a:blip r:embed="rId2"/>
                <a:stretch>
                  <a:fillRect l="-1603" t="-5839" r="-601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9DA3EFF-C558-4D4F-874F-E020DF9E374C}"/>
                  </a:ext>
                </a:extLst>
              </p:cNvPr>
              <p:cNvSpPr txBox="1"/>
              <p:nvPr/>
            </p:nvSpPr>
            <p:spPr>
              <a:xfrm>
                <a:off x="838200" y="2762335"/>
                <a:ext cx="6813340" cy="8324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 </a:t>
                </a:r>
                <a:r>
                  <a:rPr lang="en-US" sz="2400">
                    <a:solidFill>
                      <a:schemeClr val="accent2"/>
                    </a:solidFill>
                  </a:rPr>
                  <a:t>reflects</a:t>
                </a:r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 with respect 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 if for 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</a:rPr>
                  <a:t>,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 ↔ 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sup>
                    </m:sSup>
                    <m:r>
                      <a:rPr lang="en-US" sz="24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400" b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9DA3EFF-C558-4D4F-874F-E020DF9E37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762335"/>
                <a:ext cx="6813340" cy="832472"/>
              </a:xfrm>
              <a:prstGeom prst="rect">
                <a:avLst/>
              </a:prstGeom>
              <a:blipFill>
                <a:blip r:embed="rId3"/>
                <a:stretch>
                  <a:fillRect l="-269" t="-5839" r="-448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E647367-F88C-4FB9-9C18-AAFDA1EA3ECE}"/>
                  </a:ext>
                </a:extLst>
              </p:cNvPr>
              <p:cNvSpPr txBox="1"/>
              <p:nvPr/>
            </p:nvSpPr>
            <p:spPr>
              <a:xfrm>
                <a:off x="838200" y="4666454"/>
                <a:ext cx="74481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>
                    <a:solidFill>
                      <a:schemeClr val="accent2"/>
                    </a:solidFill>
                  </a:rPr>
                  <a:t>Example:</a:t>
                </a:r>
                <a:r>
                  <a:rPr lang="en-US" sz="240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en-US" sz="240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reflects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sz="240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with respect to the axiom of pairing</a:t>
                </a:r>
                <a:endParaRPr lang="en-US" sz="240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E647367-F88C-4FB9-9C18-AAFDA1EA3E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666454"/>
                <a:ext cx="7448193" cy="461665"/>
              </a:xfrm>
              <a:prstGeom prst="rect">
                <a:avLst/>
              </a:prstGeom>
              <a:blipFill>
                <a:blip r:embed="rId4"/>
                <a:stretch>
                  <a:fillRect l="-1310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BD8DFBB-AFCA-4BFC-B6B4-13D4499F8013}"/>
                  </a:ext>
                </a:extLst>
              </p:cNvPr>
              <p:cNvSpPr txBox="1"/>
              <p:nvPr/>
            </p:nvSpPr>
            <p:spPr>
              <a:xfrm>
                <a:off x="2828823" y="5312785"/>
                <a:ext cx="653435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∀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∈∅.∃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∈∅. ∀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∈∅.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BD8DFBB-AFCA-4BFC-B6B4-13D4499F80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8823" y="5312785"/>
                <a:ext cx="6534353" cy="369332"/>
              </a:xfrm>
              <a:prstGeom prst="rect">
                <a:avLst/>
              </a:prstGeom>
              <a:blipFill>
                <a:blip r:embed="rId5"/>
                <a:stretch>
                  <a:fillRect r="-65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27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CC569-E83D-4DD5-A479-7C676F454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Zermelo</a:t>
            </a:r>
            <a:r>
              <a:rPr lang="en-US"/>
              <a:t>-Fraenkel Set Theory (ZF)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2B1996-92B0-4BE7-9B5F-7647CD5BE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3</a:t>
            </a:fld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941653A-E9DC-45BA-8FE9-02127F616728}"/>
              </a:ext>
            </a:extLst>
          </p:cNvPr>
          <p:cNvSpPr/>
          <p:nvPr/>
        </p:nvSpPr>
        <p:spPr>
          <a:xfrm rot="1636620">
            <a:off x="7992330" y="3549732"/>
            <a:ext cx="5209615" cy="181757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C93DD1B-7850-42AA-B232-079D8EF85B58}"/>
                  </a:ext>
                </a:extLst>
              </p:cNvPr>
              <p:cNvSpPr txBox="1"/>
              <p:nvPr/>
            </p:nvSpPr>
            <p:spPr>
              <a:xfrm>
                <a:off x="838200" y="1478721"/>
                <a:ext cx="994548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/>
                  <a:t>We work in first-order logic with a sort of </a:t>
                </a:r>
                <a:r>
                  <a:rPr lang="en-US" sz="2400" i="1"/>
                  <a:t>sets</a:t>
                </a:r>
                <a:r>
                  <a:rPr lang="en-US" sz="2400"/>
                  <a:t> and a binary </a:t>
                </a:r>
                <a:r>
                  <a:rPr lang="en-US" sz="2400" i="1"/>
                  <a:t>element relation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/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C93DD1B-7850-42AA-B232-079D8EF85B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478721"/>
                <a:ext cx="9945480" cy="461665"/>
              </a:xfrm>
              <a:prstGeom prst="rect">
                <a:avLst/>
              </a:prstGeom>
              <a:blipFill>
                <a:blip r:embed="rId2"/>
                <a:stretch>
                  <a:fillRect l="-981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79A5FA91-BC34-4757-AD0B-EB18DF0A44B4}"/>
              </a:ext>
            </a:extLst>
          </p:cNvPr>
          <p:cNvSpPr txBox="1"/>
          <p:nvPr/>
        </p:nvSpPr>
        <p:spPr>
          <a:xfrm>
            <a:off x="838200" y="2254795"/>
            <a:ext cx="13997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chemeClr val="accent2"/>
                </a:solidFill>
              </a:rPr>
              <a:t>Axioms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1C87B62-9844-44AC-9A7F-CCDBCDE5F067}"/>
              </a:ext>
            </a:extLst>
          </p:cNvPr>
          <p:cNvSpPr/>
          <p:nvPr/>
        </p:nvSpPr>
        <p:spPr>
          <a:xfrm rot="442574">
            <a:off x="-193297" y="2976925"/>
            <a:ext cx="9339470" cy="4041913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0C1FDC-B099-4CA5-B115-5571595960CC}"/>
              </a:ext>
            </a:extLst>
          </p:cNvPr>
          <p:cNvSpPr txBox="1"/>
          <p:nvPr/>
        </p:nvSpPr>
        <p:spPr>
          <a:xfrm>
            <a:off x="10277362" y="4704899"/>
            <a:ext cx="1610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/>
              <a:t>Foundation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53CE9F-8495-4738-8563-13515D6862C1}"/>
              </a:ext>
            </a:extLst>
          </p:cNvPr>
          <p:cNvSpPr txBox="1"/>
          <p:nvPr/>
        </p:nvSpPr>
        <p:spPr>
          <a:xfrm>
            <a:off x="8819390" y="3682008"/>
            <a:ext cx="1929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/>
              <a:t>Extensionality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B317FB9-99E1-487A-B5D4-A64940F040AA}"/>
                  </a:ext>
                </a:extLst>
              </p:cNvPr>
              <p:cNvSpPr txBox="1"/>
              <p:nvPr/>
            </p:nvSpPr>
            <p:spPr>
              <a:xfrm>
                <a:off x="746094" y="3670165"/>
                <a:ext cx="1427186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Empty set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∅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B317FB9-99E1-487A-B5D4-A64940F040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94" y="3670165"/>
                <a:ext cx="1427186" cy="830997"/>
              </a:xfrm>
              <a:prstGeom prst="rect">
                <a:avLst/>
              </a:prstGeom>
              <a:blipFill>
                <a:blip r:embed="rId3"/>
                <a:stretch>
                  <a:fillRect l="-6383" t="-5882" r="-5957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5CF4757-B9B3-470E-968C-6701B8155D9A}"/>
                  </a:ext>
                </a:extLst>
              </p:cNvPr>
              <p:cNvSpPr txBox="1"/>
              <p:nvPr/>
            </p:nvSpPr>
            <p:spPr>
              <a:xfrm>
                <a:off x="4213126" y="3511410"/>
                <a:ext cx="1420069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Power set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𝒫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5CF4757-B9B3-470E-968C-6701B8155D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3126" y="3511410"/>
                <a:ext cx="1420069" cy="830997"/>
              </a:xfrm>
              <a:prstGeom prst="rect">
                <a:avLst/>
              </a:prstGeom>
              <a:blipFill>
                <a:blip r:embed="rId4"/>
                <a:stretch>
                  <a:fillRect l="-6438" t="-5882" r="-6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36B137A-6509-4E20-9835-C360F70A0C82}"/>
                  </a:ext>
                </a:extLst>
              </p:cNvPr>
              <p:cNvSpPr txBox="1"/>
              <p:nvPr/>
            </p:nvSpPr>
            <p:spPr>
              <a:xfrm>
                <a:off x="6331479" y="4083961"/>
                <a:ext cx="938078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Union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36B137A-6509-4E20-9835-C360F70A0C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479" y="4083961"/>
                <a:ext cx="938078" cy="830997"/>
              </a:xfrm>
              <a:prstGeom prst="rect">
                <a:avLst/>
              </a:prstGeom>
              <a:blipFill>
                <a:blip r:embed="rId5"/>
                <a:stretch>
                  <a:fillRect l="-9740" t="-5882" r="-84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36BA179-AFB9-4255-B9B7-8B3684057791}"/>
                  </a:ext>
                </a:extLst>
              </p:cNvPr>
              <p:cNvSpPr txBox="1"/>
              <p:nvPr/>
            </p:nvSpPr>
            <p:spPr>
              <a:xfrm>
                <a:off x="1763695" y="5039098"/>
                <a:ext cx="1061317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Infinity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36BA179-AFB9-4255-B9B7-8B36840577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95" y="5039098"/>
                <a:ext cx="1061317" cy="830997"/>
              </a:xfrm>
              <a:prstGeom prst="rect">
                <a:avLst/>
              </a:prstGeom>
              <a:blipFill>
                <a:blip r:embed="rId6"/>
                <a:stretch>
                  <a:fillRect l="-8046" t="-5882" r="-86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728F633-9D27-45E9-A712-2105F66B942C}"/>
                  </a:ext>
                </a:extLst>
              </p:cNvPr>
              <p:cNvSpPr txBox="1"/>
              <p:nvPr/>
            </p:nvSpPr>
            <p:spPr>
              <a:xfrm>
                <a:off x="6281899" y="5317753"/>
                <a:ext cx="2175788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Replacement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sepChr m:val="∣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728F633-9D27-45E9-A712-2105F66B94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899" y="5317753"/>
                <a:ext cx="2175788" cy="830997"/>
              </a:xfrm>
              <a:prstGeom prst="rect">
                <a:avLst/>
              </a:prstGeom>
              <a:blipFill>
                <a:blip r:embed="rId7"/>
                <a:stretch>
                  <a:fillRect t="-5839" b="-87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C1E2E9D-F932-48EF-954B-21AD8A80C142}"/>
                  </a:ext>
                </a:extLst>
              </p:cNvPr>
              <p:cNvSpPr txBox="1"/>
              <p:nvPr/>
            </p:nvSpPr>
            <p:spPr>
              <a:xfrm>
                <a:off x="3742458" y="5483605"/>
                <a:ext cx="2067681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Separation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𝜑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C1E2E9D-F932-48EF-954B-21AD8A80C1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2458" y="5483605"/>
                <a:ext cx="2067681" cy="830997"/>
              </a:xfrm>
              <a:prstGeom prst="rect">
                <a:avLst/>
              </a:prstGeom>
              <a:blipFill>
                <a:blip r:embed="rId8"/>
                <a:stretch>
                  <a:fillRect l="-590" t="-5882" r="-590" b="-95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5214EE5-3BC6-4962-97E1-F58A256F369F}"/>
                  </a:ext>
                </a:extLst>
              </p:cNvPr>
              <p:cNvSpPr txBox="1"/>
              <p:nvPr/>
            </p:nvSpPr>
            <p:spPr>
              <a:xfrm>
                <a:off x="2769213" y="4010238"/>
                <a:ext cx="1038875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Pairing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5214EE5-3BC6-4962-97E1-F58A256F36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9213" y="4010238"/>
                <a:ext cx="1038875" cy="830997"/>
              </a:xfrm>
              <a:prstGeom prst="rect">
                <a:avLst/>
              </a:prstGeom>
              <a:blipFill>
                <a:blip r:embed="rId9"/>
                <a:stretch>
                  <a:fillRect l="-8187" t="-5882" r="-8187" b="-51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00664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6198B-C792-443F-A7D3-7AEE69541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Reflection Theorem 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569381-EC34-4846-A76C-AE6E9A3DD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30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CBAB8CC-6B4F-4B00-9B53-D089E85E28F1}"/>
                  </a:ext>
                </a:extLst>
              </p:cNvPr>
              <p:cNvSpPr txBox="1"/>
              <p:nvPr/>
            </p:nvSpPr>
            <p:spPr>
              <a:xfrm>
                <a:off x="838200" y="1690688"/>
                <a:ext cx="8911157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/>
                  <a:t>Fix a class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2400"/>
                  <a:t> and a subset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2400"/>
                  <a:t> and a formula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𝜑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/>
                  <a:t>.</a:t>
                </a:r>
              </a:p>
              <a:p>
                <a:r>
                  <a:rPr lang="en-US" sz="2400"/>
                  <a:t>We can extend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/>
                  <a:t> to a sub</a:t>
                </a:r>
                <a:r>
                  <a:rPr lang="en-US" sz="2400">
                    <a:solidFill>
                      <a:schemeClr val="accent1"/>
                    </a:solidFill>
                  </a:rPr>
                  <a:t>set</a:t>
                </a:r>
                <a:r>
                  <a:rPr lang="en-US" sz="240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2400"/>
                  <a:t> that reflects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2400"/>
                  <a:t> with respect 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400"/>
                  <a:t>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CBAB8CC-6B4F-4B00-9B53-D089E85E28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690688"/>
                <a:ext cx="8911157" cy="830997"/>
              </a:xfrm>
              <a:prstGeom prst="rect">
                <a:avLst/>
              </a:prstGeom>
              <a:blipFill>
                <a:blip r:embed="rId2"/>
                <a:stretch>
                  <a:fillRect l="-1095" t="-5839" r="-137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BCE4DBB4-4F2B-43AB-B9DB-DD42A385A671}"/>
              </a:ext>
            </a:extLst>
          </p:cNvPr>
          <p:cNvSpPr txBox="1"/>
          <p:nvPr/>
        </p:nvSpPr>
        <p:spPr>
          <a:xfrm>
            <a:off x="838200" y="2915523"/>
            <a:ext cx="24346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Proof by example.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4F6E9C7-C484-44D4-998E-214915AACC17}"/>
                  </a:ext>
                </a:extLst>
              </p:cNvPr>
              <p:cNvSpPr txBox="1"/>
              <p:nvPr/>
            </p:nvSpPr>
            <p:spPr>
              <a:xfrm>
                <a:off x="880145" y="3377188"/>
                <a:ext cx="2408608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  <m:r>
                        <m:rPr>
                          <m:aln/>
                        </m:rP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m:rPr>
                          <m:aln/>
                        </m:rP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∅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𝜑</m:t>
                      </m:r>
                      <m:r>
                        <m:rPr>
                          <m:aln/>
                        </m:rP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,∃</m:t>
                      </m:r>
                      <m:r>
                        <a:rPr lang="en-US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b="0">
                  <a:solidFill>
                    <a:schemeClr val="accent6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4F6E9C7-C484-44D4-998E-214915AACC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145" y="3377188"/>
                <a:ext cx="2408608" cy="1107996"/>
              </a:xfrm>
              <a:prstGeom prst="rect">
                <a:avLst/>
              </a:prstGeom>
              <a:blipFill>
                <a:blip r:embed="rId3"/>
                <a:stretch>
                  <a:fillRect l="-2532" r="-2785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A3A2252-FC26-4C7A-A8DD-39030274BC0A}"/>
                  </a:ext>
                </a:extLst>
              </p:cNvPr>
              <p:cNvSpPr txBox="1"/>
              <p:nvPr/>
            </p:nvSpPr>
            <p:spPr>
              <a:xfrm>
                <a:off x="4936940" y="3335572"/>
                <a:ext cx="4625690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400"/>
                  <a:t> is true over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2400"/>
                  <a:t> but false over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/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∃</m:t>
                    </m:r>
                    <m:r>
                      <a:rPr lang="en-US" sz="240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,∅∈</m:t>
                    </m:r>
                    <m:r>
                      <a:rPr lang="en-US" sz="240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>
                    <a:solidFill>
                      <a:schemeClr val="accent6"/>
                    </a:solidFill>
                  </a:rPr>
                  <a:t>  </a:t>
                </a:r>
                <a:r>
                  <a:rPr lang="en-US" sz="2400"/>
                  <a:t>is made true by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∅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2400"/>
                  <a:t>.</a:t>
                </a:r>
              </a:p>
              <a:p>
                <a:endParaRPr lang="en-US" sz="2400"/>
              </a:p>
              <a:p>
                <a:r>
                  <a:rPr lang="en-US" sz="2400"/>
                  <a:t>We add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∅</m:t>
                        </m:r>
                      </m:e>
                    </m:d>
                  </m:oMath>
                </a14:m>
                <a:r>
                  <a:rPr lang="en-US" sz="2400"/>
                  <a:t>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/>
                  <a:t>.</a:t>
                </a: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A3A2252-FC26-4C7A-A8DD-39030274BC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6940" y="3335572"/>
                <a:ext cx="4625690" cy="1569660"/>
              </a:xfrm>
              <a:prstGeom prst="rect">
                <a:avLst/>
              </a:prstGeom>
              <a:blipFill>
                <a:blip r:embed="rId4"/>
                <a:stretch>
                  <a:fillRect l="-2108" t="-3101" r="-1054" b="-7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E1EC8990-5043-483F-8504-D641B237355A}"/>
              </a:ext>
            </a:extLst>
          </p:cNvPr>
          <p:cNvSpPr txBox="1"/>
          <p:nvPr/>
        </p:nvSpPr>
        <p:spPr>
          <a:xfrm>
            <a:off x="8017476" y="672937"/>
            <a:ext cx="3336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>
                <a:solidFill>
                  <a:schemeClr val="bg1">
                    <a:lumMod val="75000"/>
                  </a:schemeClr>
                </a:solidFill>
                <a:latin typeface="+mj-lt"/>
              </a:rPr>
              <a:t>[</a:t>
            </a:r>
            <a:r>
              <a:rPr lang="en-US" sz="2400">
                <a:solidFill>
                  <a:schemeClr val="bg1">
                    <a:lumMod val="75000"/>
                  </a:schemeClr>
                </a:solidFill>
                <a:latin typeface="+mj-lt"/>
              </a:rPr>
              <a:t>à la Tarski-Vaught]</a:t>
            </a:r>
            <a:endParaRPr lang="en-US" sz="24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05209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6198B-C792-443F-A7D3-7AEE69541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Reflection Theorem 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569381-EC34-4846-A76C-AE6E9A3DD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31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CBAB8CC-6B4F-4B00-9B53-D089E85E28F1}"/>
                  </a:ext>
                </a:extLst>
              </p:cNvPr>
              <p:cNvSpPr txBox="1"/>
              <p:nvPr/>
            </p:nvSpPr>
            <p:spPr>
              <a:xfrm>
                <a:off x="838200" y="1690688"/>
                <a:ext cx="8911157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/>
                  <a:t>Fix a class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2400"/>
                  <a:t> and a subset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2400"/>
                  <a:t> and a formula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𝜑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/>
                  <a:t>.</a:t>
                </a:r>
              </a:p>
              <a:p>
                <a:r>
                  <a:rPr lang="en-US" sz="2400"/>
                  <a:t>We can extend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/>
                  <a:t> to a sub</a:t>
                </a:r>
                <a:r>
                  <a:rPr lang="en-US" sz="2400">
                    <a:solidFill>
                      <a:schemeClr val="accent1"/>
                    </a:solidFill>
                  </a:rPr>
                  <a:t>set</a:t>
                </a:r>
                <a:r>
                  <a:rPr lang="en-US" sz="240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2400"/>
                  <a:t> that reflects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2400"/>
                  <a:t> with respect 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400"/>
                  <a:t>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CBAB8CC-6B4F-4B00-9B53-D089E85E28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690688"/>
                <a:ext cx="8911157" cy="830997"/>
              </a:xfrm>
              <a:prstGeom prst="rect">
                <a:avLst/>
              </a:prstGeom>
              <a:blipFill>
                <a:blip r:embed="rId2"/>
                <a:stretch>
                  <a:fillRect l="-1095" t="-5839" r="-137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BCE4DBB4-4F2B-43AB-B9DB-DD42A385A671}"/>
              </a:ext>
            </a:extLst>
          </p:cNvPr>
          <p:cNvSpPr txBox="1"/>
          <p:nvPr/>
        </p:nvSpPr>
        <p:spPr>
          <a:xfrm>
            <a:off x="838200" y="2915523"/>
            <a:ext cx="24346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Proof by example.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4F6E9C7-C484-44D4-998E-214915AACC17}"/>
                  </a:ext>
                </a:extLst>
              </p:cNvPr>
              <p:cNvSpPr txBox="1"/>
              <p:nvPr/>
            </p:nvSpPr>
            <p:spPr>
              <a:xfrm>
                <a:off x="880145" y="3377188"/>
                <a:ext cx="2408608" cy="11537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  <m:r>
                        <m:rPr>
                          <m:aln/>
                        </m:rP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m:rPr>
                          <m:aln/>
                        </m:rP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∅,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sz="2400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∅</m:t>
                              </m:r>
                            </m:e>
                          </m:d>
                        </m:e>
                      </m:d>
                    </m:oMath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𝜑</m:t>
                      </m:r>
                      <m:r>
                        <m:rPr>
                          <m:aln/>
                        </m:rP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,∃</m:t>
                      </m:r>
                      <m:r>
                        <a:rPr lang="en-US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b="0">
                  <a:solidFill>
                    <a:schemeClr val="accent6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4F6E9C7-C484-44D4-998E-214915AACC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145" y="3377188"/>
                <a:ext cx="2408608" cy="1153714"/>
              </a:xfrm>
              <a:prstGeom prst="rect">
                <a:avLst/>
              </a:prstGeom>
              <a:blipFill>
                <a:blip r:embed="rId3"/>
                <a:stretch>
                  <a:fillRect l="-2532" r="-2785" b="-7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A3A2252-FC26-4C7A-A8DD-39030274BC0A}"/>
                  </a:ext>
                </a:extLst>
              </p:cNvPr>
              <p:cNvSpPr txBox="1"/>
              <p:nvPr/>
            </p:nvSpPr>
            <p:spPr>
              <a:xfrm>
                <a:off x="4936940" y="3335572"/>
                <a:ext cx="5101333" cy="30811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400"/>
                  <a:t> is true over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2400"/>
                  <a:t> but false over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/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∃</m:t>
                    </m:r>
                    <m:r>
                      <a:rPr lang="en-US" sz="24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,{∅}∈</m:t>
                    </m:r>
                    <m:r>
                      <a:rPr lang="en-US" sz="24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>
                    <a:solidFill>
                      <a:schemeClr val="accent6"/>
                    </a:solidFill>
                  </a:rPr>
                  <a:t>  </a:t>
                </a:r>
                <a:r>
                  <a:rPr lang="en-US" sz="2400"/>
                  <a:t>is made true by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b="0" i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∅</m:t>
                            </m:r>
                          </m:e>
                        </m:d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2400"/>
                  <a:t>.</a:t>
                </a:r>
              </a:p>
              <a:p>
                <a:endParaRPr lang="en-US" sz="2400"/>
              </a:p>
              <a:p>
                <a:r>
                  <a:rPr lang="en-US" sz="2400"/>
                  <a:t>We add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∅</m:t>
                        </m:r>
                      </m:e>
                    </m:d>
                  </m:oMath>
                </a14:m>
                <a:r>
                  <a:rPr lang="en-US" sz="2400"/>
                  <a:t>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/>
                  <a:t>.</a:t>
                </a:r>
              </a:p>
              <a:p>
                <a:r>
                  <a:rPr lang="en-US" sz="2400"/>
                  <a:t>We add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∅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400"/>
                  <a:t> 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/>
                  <a:t>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/>
                  <a:t>        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⋮</m:t>
                    </m:r>
                  </m:oMath>
                </a14:m>
                <a:endParaRPr lang="en-US" sz="2400"/>
              </a:p>
              <a:p>
                <a:pPr>
                  <a:lnSpc>
                    <a:spcPct val="150000"/>
                  </a:lnSpc>
                </a:pPr>
                <a:r>
                  <a:rPr lang="en-US" sz="2400"/>
                  <a:t>We Iterate this infinitely often.</a:t>
                </a: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A3A2252-FC26-4C7A-A8DD-39030274BC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6940" y="3335572"/>
                <a:ext cx="5101333" cy="3081164"/>
              </a:xfrm>
              <a:prstGeom prst="rect">
                <a:avLst/>
              </a:prstGeom>
              <a:blipFill>
                <a:blip r:embed="rId4"/>
                <a:stretch>
                  <a:fillRect l="-1912" t="-1581" r="-717" b="-33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53A462A0-4993-4BC2-8DD7-4B96E1AA30FA}"/>
              </a:ext>
            </a:extLst>
          </p:cNvPr>
          <p:cNvSpPr txBox="1"/>
          <p:nvPr/>
        </p:nvSpPr>
        <p:spPr>
          <a:xfrm>
            <a:off x="8017476" y="672937"/>
            <a:ext cx="3336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>
                <a:solidFill>
                  <a:schemeClr val="bg1">
                    <a:lumMod val="75000"/>
                  </a:schemeClr>
                </a:solidFill>
                <a:latin typeface="+mj-lt"/>
              </a:rPr>
              <a:t>[</a:t>
            </a:r>
            <a:r>
              <a:rPr lang="en-US" sz="2400">
                <a:solidFill>
                  <a:schemeClr val="bg1">
                    <a:lumMod val="75000"/>
                  </a:schemeClr>
                </a:solidFill>
                <a:latin typeface="+mj-lt"/>
              </a:rPr>
              <a:t>à la Tarski-Vaught]</a:t>
            </a:r>
            <a:endParaRPr lang="en-US" sz="24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99123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6198B-C792-443F-A7D3-7AEE69541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Reflection Theorem 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569381-EC34-4846-A76C-AE6E9A3DD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32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CBAB8CC-6B4F-4B00-9B53-D089E85E28F1}"/>
                  </a:ext>
                </a:extLst>
              </p:cNvPr>
              <p:cNvSpPr txBox="1"/>
              <p:nvPr/>
            </p:nvSpPr>
            <p:spPr>
              <a:xfrm>
                <a:off x="838200" y="1690688"/>
                <a:ext cx="8911157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/>
                  <a:t>Fix a class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2400"/>
                  <a:t> and a subset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2400"/>
                  <a:t> and a formula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𝜑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/>
                  <a:t>.</a:t>
                </a:r>
              </a:p>
              <a:p>
                <a:r>
                  <a:rPr lang="en-US" sz="2400"/>
                  <a:t>We can extend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/>
                  <a:t> to a sub</a:t>
                </a:r>
                <a:r>
                  <a:rPr lang="en-US" sz="2400">
                    <a:solidFill>
                      <a:schemeClr val="accent1"/>
                    </a:solidFill>
                  </a:rPr>
                  <a:t>set</a:t>
                </a:r>
                <a:r>
                  <a:rPr lang="en-US" sz="240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2400"/>
                  <a:t> that reflects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2400"/>
                  <a:t> with respect 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400"/>
                  <a:t>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CBAB8CC-6B4F-4B00-9B53-D089E85E28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690688"/>
                <a:ext cx="8911157" cy="830997"/>
              </a:xfrm>
              <a:prstGeom prst="rect">
                <a:avLst/>
              </a:prstGeom>
              <a:blipFill>
                <a:blip r:embed="rId2"/>
                <a:stretch>
                  <a:fillRect l="-1095" t="-5839" r="-137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BCE4DBB4-4F2B-43AB-B9DB-DD42A385A671}"/>
              </a:ext>
            </a:extLst>
          </p:cNvPr>
          <p:cNvSpPr txBox="1"/>
          <p:nvPr/>
        </p:nvSpPr>
        <p:spPr>
          <a:xfrm>
            <a:off x="838200" y="2915523"/>
            <a:ext cx="24346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Proof by example.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4F6E9C7-C484-44D4-998E-214915AACC17}"/>
                  </a:ext>
                </a:extLst>
              </p:cNvPr>
              <p:cNvSpPr txBox="1"/>
              <p:nvPr/>
            </p:nvSpPr>
            <p:spPr>
              <a:xfrm>
                <a:off x="880145" y="3377188"/>
                <a:ext cx="2886046" cy="11537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  <m:r>
                        <m:rPr>
                          <m:aln/>
                        </m:rP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m:rPr>
                          <m:aln/>
                        </m:rP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∅,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sz="2400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∅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sz="2400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sz="2400" b="0" i="1" smtClean="0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∅</m:t>
                                  </m:r>
                                </m:e>
                              </m:d>
                            </m:e>
                          </m:d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,…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𝜑</m:t>
                      </m:r>
                      <m:r>
                        <m:rPr>
                          <m:aln/>
                        </m:rP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,∃</m:t>
                      </m:r>
                      <m:r>
                        <a:rPr lang="en-US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b="0">
                  <a:solidFill>
                    <a:schemeClr val="accent6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4F6E9C7-C484-44D4-998E-214915AACC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145" y="3377188"/>
                <a:ext cx="2886046" cy="1153714"/>
              </a:xfrm>
              <a:prstGeom prst="rect">
                <a:avLst/>
              </a:prstGeom>
              <a:blipFill>
                <a:blip r:embed="rId3"/>
                <a:stretch>
                  <a:fillRect l="-1899" b="-7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A3A2252-FC26-4C7A-A8DD-39030274BC0A}"/>
                  </a:ext>
                </a:extLst>
              </p:cNvPr>
              <p:cNvSpPr txBox="1"/>
              <p:nvPr/>
            </p:nvSpPr>
            <p:spPr>
              <a:xfrm>
                <a:off x="4936940" y="3335572"/>
                <a:ext cx="4290918" cy="3035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400"/>
                  <a:t> is true over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2400"/>
                  <a:t> </a:t>
                </a:r>
                <a:r>
                  <a:rPr lang="en-US" sz="2400" strike="sngStrike">
                    <a:solidFill>
                      <a:schemeClr val="bg1">
                        <a:lumMod val="85000"/>
                      </a:schemeClr>
                    </a:solidFill>
                  </a:rPr>
                  <a:t>but false over</a:t>
                </a:r>
                <a:r>
                  <a:rPr lang="en-US" sz="240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/>
                  <a:t>.</a:t>
                </a:r>
              </a:p>
              <a:p>
                <a:endParaRPr lang="en-US" sz="2400"/>
              </a:p>
              <a:p>
                <a:endParaRPr lang="en-US" sz="2400"/>
              </a:p>
              <a:p>
                <a:r>
                  <a:rPr lang="en-US" sz="2400"/>
                  <a:t>We add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∅</m:t>
                        </m:r>
                      </m:e>
                    </m:d>
                  </m:oMath>
                </a14:m>
                <a:r>
                  <a:rPr lang="en-US" sz="2400"/>
                  <a:t>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/>
                  <a:t>.</a:t>
                </a:r>
              </a:p>
              <a:p>
                <a:r>
                  <a:rPr lang="en-US" sz="2400"/>
                  <a:t>We add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∅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400"/>
                  <a:t> 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/>
                  <a:t>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/>
                  <a:t>               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⋮</m:t>
                    </m:r>
                  </m:oMath>
                </a14:m>
                <a:endParaRPr lang="en-US" sz="2400"/>
              </a:p>
              <a:p>
                <a:pPr>
                  <a:lnSpc>
                    <a:spcPct val="150000"/>
                  </a:lnSpc>
                </a:pPr>
                <a:r>
                  <a:rPr lang="en-US" sz="2400"/>
                  <a:t>We Iterate this infinitely often.</a:t>
                </a: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A3A2252-FC26-4C7A-A8DD-39030274BC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6940" y="3335572"/>
                <a:ext cx="4290918" cy="3035446"/>
              </a:xfrm>
              <a:prstGeom prst="rect">
                <a:avLst/>
              </a:prstGeom>
              <a:blipFill>
                <a:blip r:embed="rId4"/>
                <a:stretch>
                  <a:fillRect l="-2273" t="-1606" r="-1136" b="-36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AA677C5D-8161-4F01-885F-C054D820F011}"/>
              </a:ext>
            </a:extLst>
          </p:cNvPr>
          <p:cNvSpPr txBox="1"/>
          <p:nvPr/>
        </p:nvSpPr>
        <p:spPr>
          <a:xfrm>
            <a:off x="7327428" y="2997105"/>
            <a:ext cx="1283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and over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3B33C57-939E-4C94-85A0-0B945D2CF9BF}"/>
              </a:ext>
            </a:extLst>
          </p:cNvPr>
          <p:cNvSpPr txBox="1"/>
          <p:nvPr/>
        </p:nvSpPr>
        <p:spPr>
          <a:xfrm>
            <a:off x="8017476" y="672937"/>
            <a:ext cx="3336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>
                <a:solidFill>
                  <a:schemeClr val="bg1">
                    <a:lumMod val="75000"/>
                  </a:schemeClr>
                </a:solidFill>
                <a:latin typeface="+mj-lt"/>
              </a:rPr>
              <a:t>[</a:t>
            </a:r>
            <a:r>
              <a:rPr lang="en-US" sz="2400">
                <a:solidFill>
                  <a:schemeClr val="bg1">
                    <a:lumMod val="75000"/>
                  </a:schemeClr>
                </a:solidFill>
                <a:latin typeface="+mj-lt"/>
              </a:rPr>
              <a:t>à la Tarski-Vaught]</a:t>
            </a:r>
            <a:endParaRPr lang="en-US" sz="24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68512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04555-5D85-40D1-AF4B-F14F27D2E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Reflection Theorem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983DF1-EE97-4047-B7CA-DA15BF9F0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33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3F311AF-B61F-4706-ACA7-E163E5A4A9D1}"/>
                  </a:ext>
                </a:extLst>
              </p:cNvPr>
              <p:cNvSpPr txBox="1"/>
              <p:nvPr/>
            </p:nvSpPr>
            <p:spPr>
              <a:xfrm>
                <a:off x="838200" y="1690688"/>
                <a:ext cx="8102924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/>
                  <a:t>Fix a subset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/>
                  <a:t> and a formula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𝜑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/>
                  <a:t>.</a:t>
                </a:r>
              </a:p>
              <a:p>
                <a:r>
                  <a:rPr lang="en-US" sz="2400"/>
                  <a:t>We can extend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/>
                  <a:t> to a </a:t>
                </a:r>
                <a:r>
                  <a:rPr lang="en-US" sz="2400">
                    <a:solidFill>
                      <a:schemeClr val="accent1"/>
                    </a:solidFill>
                  </a:rPr>
                  <a:t>stage</a:t>
                </a:r>
                <a:r>
                  <a:rPr lang="en-US" sz="240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sub>
                    </m:sSub>
                  </m:oMath>
                </a14:m>
                <a:r>
                  <a:rPr lang="en-US" sz="2400"/>
                  <a:t> that reflects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/>
                  <a:t> with respect 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400"/>
                  <a:t>.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3F311AF-B61F-4706-ACA7-E163E5A4A9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690688"/>
                <a:ext cx="8102924" cy="830997"/>
              </a:xfrm>
              <a:prstGeom prst="rect">
                <a:avLst/>
              </a:prstGeom>
              <a:blipFill>
                <a:blip r:embed="rId2"/>
                <a:stretch>
                  <a:fillRect l="-1204" t="-5839" r="-226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282163C8-DC1C-4C66-9422-1361D41AF3E3}"/>
              </a:ext>
            </a:extLst>
          </p:cNvPr>
          <p:cNvSpPr txBox="1"/>
          <p:nvPr/>
        </p:nvSpPr>
        <p:spPr>
          <a:xfrm>
            <a:off x="8017476" y="672937"/>
            <a:ext cx="3336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>
                <a:solidFill>
                  <a:schemeClr val="bg1">
                    <a:lumMod val="75000"/>
                  </a:schemeClr>
                </a:solidFill>
                <a:latin typeface="+mj-lt"/>
              </a:rPr>
              <a:t>[</a:t>
            </a:r>
            <a:r>
              <a:rPr lang="en-US" sz="2400">
                <a:solidFill>
                  <a:schemeClr val="bg1">
                    <a:lumMod val="75000"/>
                  </a:schemeClr>
                </a:solidFill>
                <a:latin typeface="+mj-lt"/>
              </a:rPr>
              <a:t>à la Montague-Levy]</a:t>
            </a:r>
            <a:endParaRPr lang="en-US" sz="24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F6F5008-960C-4487-846C-459FB39801A8}"/>
              </a:ext>
            </a:extLst>
          </p:cNvPr>
          <p:cNvSpPr txBox="1"/>
          <p:nvPr/>
        </p:nvSpPr>
        <p:spPr>
          <a:xfrm>
            <a:off x="838200" y="2915523"/>
            <a:ext cx="18026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Proof sketch.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48F2457-2286-476B-B54A-1EE8E9D3E873}"/>
                  </a:ext>
                </a:extLst>
              </p:cNvPr>
              <p:cNvSpPr txBox="1"/>
              <p:nvPr/>
            </p:nvSpPr>
            <p:spPr>
              <a:xfrm>
                <a:off x="838200" y="3414199"/>
                <a:ext cx="389882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+mj-lt"/>
                  <a:buAutoNum type="arabicPeriod"/>
                </a:pPr>
                <a:r>
                  <a:rPr lang="en-US" sz="2400"/>
                  <a:t>Extend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/>
                  <a:t> to reflect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/>
                  <a:t>.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sz="2400"/>
                  <a:t>Extend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/>
                  <a:t> to the next stage.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sz="2400"/>
                  <a:t>Repeat to infinity.</a:t>
                </a: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48F2457-2286-476B-B54A-1EE8E9D3E8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414199"/>
                <a:ext cx="3898824" cy="1200329"/>
              </a:xfrm>
              <a:prstGeom prst="rect">
                <a:avLst/>
              </a:prstGeom>
              <a:blipFill>
                <a:blip r:embed="rId3"/>
                <a:stretch>
                  <a:fillRect l="-2504" t="-4569" r="-1565" b="-111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30">
            <a:extLst>
              <a:ext uri="{FF2B5EF4-FFF2-40B4-BE49-F238E27FC236}">
                <a16:creationId xmlns:a16="http://schemas.microsoft.com/office/drawing/2014/main" id="{436E0688-670F-4E8B-8692-10A019D9656E}"/>
              </a:ext>
            </a:extLst>
          </p:cNvPr>
          <p:cNvGrpSpPr/>
          <p:nvPr/>
        </p:nvGrpSpPr>
        <p:grpSpPr>
          <a:xfrm>
            <a:off x="6473529" y="2760229"/>
            <a:ext cx="2957810" cy="3596121"/>
            <a:chOff x="6782538" y="2676939"/>
            <a:chExt cx="3199662" cy="3890166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34DC823-E594-4CFB-9B96-72734F0DEAFE}"/>
                </a:ext>
              </a:extLst>
            </p:cNvPr>
            <p:cNvSpPr/>
            <p:nvPr/>
          </p:nvSpPr>
          <p:spPr>
            <a:xfrm>
              <a:off x="7893339" y="5375868"/>
              <a:ext cx="947958" cy="1048626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DD5FDB4-8473-43E7-BAF6-0882E1C60CA9}"/>
                </a:ext>
              </a:extLst>
            </p:cNvPr>
            <p:cNvSpPr/>
            <p:nvPr/>
          </p:nvSpPr>
          <p:spPr>
            <a:xfrm>
              <a:off x="7742338" y="4939641"/>
              <a:ext cx="1249960" cy="14848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91E8CE67-78F3-4EC1-BC04-0E6B95101062}"/>
                </a:ext>
              </a:extLst>
            </p:cNvPr>
            <p:cNvSpPr/>
            <p:nvPr/>
          </p:nvSpPr>
          <p:spPr>
            <a:xfrm>
              <a:off x="7577734" y="4536645"/>
              <a:ext cx="1595944" cy="1887848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A3722963-C30F-480E-8A8C-948E98D63385}"/>
                    </a:ext>
                  </a:extLst>
                </p:cNvPr>
                <p:cNvSpPr txBox="1"/>
                <p:nvPr/>
              </p:nvSpPr>
              <p:spPr>
                <a:xfrm>
                  <a:off x="8226600" y="5904052"/>
                  <a:ext cx="267509" cy="36933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US" sz="2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A3722963-C30F-480E-8A8C-948E98D6338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26600" y="5904052"/>
                  <a:ext cx="267509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35000" r="-32500" b="-1607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0555D562-A9A5-4796-94B7-218FEC70C47C}"/>
                    </a:ext>
                  </a:extLst>
                </p:cNvPr>
                <p:cNvSpPr txBox="1"/>
                <p:nvPr/>
              </p:nvSpPr>
              <p:spPr>
                <a:xfrm>
                  <a:off x="8239300" y="5402049"/>
                  <a:ext cx="383245" cy="36933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oMath>
                    </m:oMathPara>
                  </a14:m>
                  <a:endParaRPr lang="en-US" sz="2400">
                    <a:solidFill>
                      <a:schemeClr val="accent2"/>
                    </a:solidFill>
                  </a:endParaRPr>
                </a:p>
              </p:txBody>
            </p:sp>
          </mc:Choice>
          <mc:Fallback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0555D562-A9A5-4796-94B7-218FEC70C47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39300" y="5402049"/>
                  <a:ext cx="383245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24138" r="-6897" b="-1607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6807724B-0E8A-4048-BF6C-02F554B6D3C3}"/>
                    </a:ext>
                  </a:extLst>
                </p:cNvPr>
                <p:cNvSpPr txBox="1"/>
                <p:nvPr/>
              </p:nvSpPr>
              <p:spPr>
                <a:xfrm>
                  <a:off x="8194850" y="4956095"/>
                  <a:ext cx="514179" cy="40107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2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/>
                    </a:solidFill>
                  </a:endParaRPr>
                </a:p>
              </p:txBody>
            </p:sp>
          </mc:Choice>
          <mc:Fallback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6807724B-0E8A-4048-BF6C-02F554B6D3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94850" y="4956095"/>
                  <a:ext cx="514179" cy="401072"/>
                </a:xfrm>
                <a:prstGeom prst="rect">
                  <a:avLst/>
                </a:prstGeom>
                <a:blipFill>
                  <a:blip r:embed="rId6"/>
                  <a:stretch>
                    <a:fillRect l="-17949" r="-5128" b="-213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70DD86DF-9F07-4299-83C7-5777E99FBBC6}"/>
                    </a:ext>
                  </a:extLst>
                </p:cNvPr>
                <p:cNvSpPr txBox="1"/>
                <p:nvPr/>
              </p:nvSpPr>
              <p:spPr>
                <a:xfrm>
                  <a:off x="8194850" y="4536645"/>
                  <a:ext cx="514179" cy="40107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400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24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sub>
                          <m:sup>
                            <m:r>
                              <a:rPr lang="en-US" sz="2400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</m:oMath>
                    </m:oMathPara>
                  </a14:m>
                  <a:endParaRPr lang="en-US" sz="2400">
                    <a:solidFill>
                      <a:schemeClr val="accent2"/>
                    </a:solidFill>
                  </a:endParaRPr>
                </a:p>
              </p:txBody>
            </p:sp>
          </mc:Choice>
          <mc:Fallback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70DD86DF-9F07-4299-83C7-5777E99FBBC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94850" y="4536645"/>
                  <a:ext cx="514179" cy="401072"/>
                </a:xfrm>
                <a:prstGeom prst="rect">
                  <a:avLst/>
                </a:prstGeom>
                <a:blipFill>
                  <a:blip r:embed="rId7"/>
                  <a:stretch>
                    <a:fillRect l="-17949" r="-5128" b="-213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034DD226-7226-4493-971F-268E17E7C32A}"/>
                    </a:ext>
                  </a:extLst>
                </p:cNvPr>
                <p:cNvSpPr txBox="1"/>
                <p:nvPr/>
              </p:nvSpPr>
              <p:spPr>
                <a:xfrm>
                  <a:off x="8197316" y="4117304"/>
                  <a:ext cx="514179" cy="40107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2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/>
                    </a:solidFill>
                  </a:endParaRPr>
                </a:p>
              </p:txBody>
            </p:sp>
          </mc:Choice>
          <mc:Fallback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034DD226-7226-4493-971F-268E17E7C32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97316" y="4117304"/>
                  <a:ext cx="514179" cy="401072"/>
                </a:xfrm>
                <a:prstGeom prst="rect">
                  <a:avLst/>
                </a:prstGeom>
                <a:blipFill>
                  <a:blip r:embed="rId8"/>
                  <a:stretch>
                    <a:fillRect l="-17949" r="-5128" b="-213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97E4EB9-88AC-4D95-A0EC-80C7309EC12E}"/>
                </a:ext>
              </a:extLst>
            </p:cNvPr>
            <p:cNvSpPr/>
            <p:nvPr/>
          </p:nvSpPr>
          <p:spPr>
            <a:xfrm>
              <a:off x="6782538" y="2676939"/>
              <a:ext cx="3199662" cy="3890166"/>
            </a:xfrm>
            <a:prstGeom prst="rect">
              <a:avLst/>
            </a:prstGeom>
            <a:noFill/>
            <a:ln w="285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4"/>
                </a:solidFill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DD9BE91-29BA-4FA5-9AFE-DAAE028EE328}"/>
                </a:ext>
              </a:extLst>
            </p:cNvPr>
            <p:cNvSpPr/>
            <p:nvPr/>
          </p:nvSpPr>
          <p:spPr>
            <a:xfrm>
              <a:off x="7245350" y="3693083"/>
              <a:ext cx="2243932" cy="2731409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BB318297-9849-4AF3-8A09-CEB470C6A96B}"/>
                </a:ext>
              </a:extLst>
            </p:cNvPr>
            <p:cNvSpPr/>
            <p:nvPr/>
          </p:nvSpPr>
          <p:spPr>
            <a:xfrm>
              <a:off x="7094220" y="3261360"/>
              <a:ext cx="2562972" cy="3163132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>
                    <a:lumMod val="40000"/>
                    <a:lumOff val="60000"/>
                  </a:schemeClr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572DA68E-DA0A-4633-8813-EE6B2C3B578C}"/>
                    </a:ext>
                  </a:extLst>
                </p:cNvPr>
                <p:cNvSpPr txBox="1"/>
                <p:nvPr/>
              </p:nvSpPr>
              <p:spPr>
                <a:xfrm>
                  <a:off x="8194850" y="3693083"/>
                  <a:ext cx="514179" cy="40107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400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24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  <m:sup>
                            <m:r>
                              <a:rPr lang="en-US" sz="2400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</m:oMath>
                    </m:oMathPara>
                  </a14:m>
                  <a:endParaRPr lang="en-US" sz="2400">
                    <a:solidFill>
                      <a:schemeClr val="accent2"/>
                    </a:solidFill>
                  </a:endParaRPr>
                </a:p>
              </p:txBody>
            </p:sp>
          </mc:Choice>
          <mc:Fallback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572DA68E-DA0A-4633-8813-EE6B2C3B578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94850" y="3693083"/>
                  <a:ext cx="514179" cy="401072"/>
                </a:xfrm>
                <a:prstGeom prst="rect">
                  <a:avLst/>
                </a:prstGeom>
                <a:blipFill>
                  <a:blip r:embed="rId9"/>
                  <a:stretch>
                    <a:fillRect l="-17949" r="-5128" b="-213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7A1294DB-652E-41FF-B90C-210C88FF6958}"/>
                    </a:ext>
                  </a:extLst>
                </p:cNvPr>
                <p:cNvSpPr txBox="1"/>
                <p:nvPr/>
              </p:nvSpPr>
              <p:spPr>
                <a:xfrm>
                  <a:off x="8279234" y="2814124"/>
                  <a:ext cx="165109" cy="36933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⋮</m:t>
                        </m:r>
                      </m:oMath>
                    </m:oMathPara>
                  </a14:m>
                  <a:endParaRPr lang="en-US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7A1294DB-652E-41FF-B90C-210C88FF695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79234" y="2814124"/>
                  <a:ext cx="165109" cy="369332"/>
                </a:xfrm>
                <a:prstGeom prst="rect">
                  <a:avLst/>
                </a:prstGeom>
                <a:blipFill>
                  <a:blip r:embed="rId10"/>
                  <a:stretch>
                    <a:fillRect l="-48000" r="-48000" b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7C48A82D-5B24-461B-86B4-7A8DEBCBAE75}"/>
                </a:ext>
              </a:extLst>
            </p:cNvPr>
            <p:cNvSpPr/>
            <p:nvPr/>
          </p:nvSpPr>
          <p:spPr>
            <a:xfrm>
              <a:off x="8044341" y="5761762"/>
              <a:ext cx="662731" cy="662731"/>
            </a:xfrm>
            <a:prstGeom prst="ellipse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9D53038-0F07-45B8-8F34-3C6463227F44}"/>
                </a:ext>
              </a:extLst>
            </p:cNvPr>
            <p:cNvSpPr/>
            <p:nvPr/>
          </p:nvSpPr>
          <p:spPr>
            <a:xfrm>
              <a:off x="7416800" y="4109563"/>
              <a:ext cx="1901034" cy="2314929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1ACEEA48-71F2-4B4F-A572-0318A808409F}"/>
                    </a:ext>
                  </a:extLst>
                </p:cNvPr>
                <p:cNvSpPr txBox="1"/>
                <p:nvPr/>
              </p:nvSpPr>
              <p:spPr>
                <a:xfrm>
                  <a:off x="8197316" y="3271484"/>
                  <a:ext cx="514180" cy="402803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2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/>
                    </a:solidFill>
                  </a:endParaRPr>
                </a:p>
              </p:txBody>
            </p:sp>
          </mc:Choice>
          <mc:Fallback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1ACEEA48-71F2-4B4F-A572-0318A808409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97316" y="3271484"/>
                  <a:ext cx="514180" cy="402803"/>
                </a:xfrm>
                <a:prstGeom prst="rect">
                  <a:avLst/>
                </a:prstGeom>
                <a:blipFill>
                  <a:blip r:embed="rId11"/>
                  <a:stretch>
                    <a:fillRect l="-17949" r="-5128" b="-213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19D84E49-5FF1-416F-925B-CB62270CD927}"/>
                    </a:ext>
                  </a:extLst>
                </p:cNvPr>
                <p:cNvSpPr txBox="1"/>
                <p:nvPr/>
              </p:nvSpPr>
              <p:spPr>
                <a:xfrm>
                  <a:off x="6888480" y="2731273"/>
                  <a:ext cx="401071" cy="36933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4"/>
                    </a:solidFill>
                  </a:endParaRPr>
                </a:p>
              </p:txBody>
            </p:sp>
          </mc:Choice>
          <mc:Fallback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19D84E49-5FF1-416F-925B-CB62270CD92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88480" y="2731273"/>
                  <a:ext cx="401071" cy="369332"/>
                </a:xfrm>
                <a:prstGeom prst="rect">
                  <a:avLst/>
                </a:prstGeom>
                <a:blipFill>
                  <a:blip r:embed="rId12"/>
                  <a:stretch>
                    <a:fillRect l="-24590" r="-4918" b="-196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357D044-CA91-4F58-8F12-F7D5CA8ABA17}"/>
                  </a:ext>
                </a:extLst>
              </p:cNvPr>
              <p:cNvSpPr txBox="1"/>
              <p:nvPr/>
            </p:nvSpPr>
            <p:spPr>
              <a:xfrm>
                <a:off x="838200" y="4795878"/>
                <a:ext cx="5033301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/>
                  <a:t>If every set in a sequence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⊆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⊆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⊆⋯</m:t>
                      </m:r>
                    </m:oMath>
                  </m:oMathPara>
                </a14:m>
                <a:endParaRPr lang="en-US" sz="2400" b="0"/>
              </a:p>
              <a:p>
                <a:r>
                  <a:rPr lang="en-US" sz="2400"/>
                  <a:t>reflects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/>
                  <a:t> completely with respect 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endParaRPr lang="en-US" sz="2400"/>
              </a:p>
              <a:p>
                <a:r>
                  <a:rPr lang="en-US" sz="2400"/>
                  <a:t>then the same holds for their union.</a:t>
                </a:r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357D044-CA91-4F58-8F12-F7D5CA8ABA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795878"/>
                <a:ext cx="5033301" cy="1569660"/>
              </a:xfrm>
              <a:prstGeom prst="rect">
                <a:avLst/>
              </a:prstGeom>
              <a:blipFill>
                <a:blip r:embed="rId13"/>
                <a:stretch>
                  <a:fillRect l="-1939" t="-3113" b="-81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8924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6FBA92A-16D0-4407-801D-232536D50C8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72E0CD7-E654-4A7B-8D79-4428B3A00B70}"/>
              </a:ext>
            </a:extLst>
          </p:cNvPr>
          <p:cNvSpPr txBox="1"/>
          <p:nvPr/>
        </p:nvSpPr>
        <p:spPr>
          <a:xfrm>
            <a:off x="838200" y="616103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Proof of Consistency (Outline)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30D45B-D20D-4E6A-933B-5826723AD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34</a:t>
            </a:fld>
            <a:endParaRPr lang="en-US"/>
          </a:p>
        </p:txBody>
      </p:sp>
      <p:sp>
        <p:nvSpPr>
          <p:cNvPr id="18" name="!!Rectangle 1">
            <a:extLst>
              <a:ext uri="{FF2B5EF4-FFF2-40B4-BE49-F238E27FC236}">
                <a16:creationId xmlns:a16="http://schemas.microsoft.com/office/drawing/2014/main" id="{0D43FC74-4591-45C9-91A0-71581EF2FBF4}"/>
              </a:ext>
            </a:extLst>
          </p:cNvPr>
          <p:cNvSpPr/>
          <p:nvPr/>
        </p:nvSpPr>
        <p:spPr>
          <a:xfrm>
            <a:off x="4174524" y="3264158"/>
            <a:ext cx="3842952" cy="484333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!!Text 1">
                <a:extLst>
                  <a:ext uri="{FF2B5EF4-FFF2-40B4-BE49-F238E27FC236}">
                    <a16:creationId xmlns:a16="http://schemas.microsoft.com/office/drawing/2014/main" id="{4B1ED95A-60A0-4A89-B5BE-5F3AA27F9DC3}"/>
                  </a:ext>
                </a:extLst>
              </p:cNvPr>
              <p:cNvSpPr/>
              <p:nvPr/>
            </p:nvSpPr>
            <p:spPr>
              <a:xfrm>
                <a:off x="4174524" y="3260114"/>
                <a:ext cx="3842952" cy="4801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2800">
                    <a:solidFill>
                      <a:schemeClr val="tx2"/>
                    </a:solidFill>
                  </a:rPr>
                  <a:t>1.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 ∈</m:t>
                        </m:r>
                      </m:e>
                    </m:d>
                  </m:oMath>
                </a14:m>
                <a:r>
                  <a:rPr lang="en-US" sz="2800">
                    <a:solidFill>
                      <a:schemeClr val="tx2"/>
                    </a:solidFill>
                  </a:rPr>
                  <a:t> is a model of ZF.</a:t>
                </a:r>
              </a:p>
            </p:txBody>
          </p:sp>
        </mc:Choice>
        <mc:Fallback>
          <p:sp>
            <p:nvSpPr>
              <p:cNvPr id="7" name="!!Text 1">
                <a:extLst>
                  <a:ext uri="{FF2B5EF4-FFF2-40B4-BE49-F238E27FC236}">
                    <a16:creationId xmlns:a16="http://schemas.microsoft.com/office/drawing/2014/main" id="{4B1ED95A-60A0-4A89-B5BE-5F3AA27F9D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4524" y="3260114"/>
                <a:ext cx="3842952" cy="480131"/>
              </a:xfrm>
              <a:prstGeom prst="rect">
                <a:avLst/>
              </a:prstGeom>
              <a:blipFill>
                <a:blip r:embed="rId3"/>
                <a:stretch>
                  <a:fillRect l="-3333" t="-21519" r="-1587" b="-35443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!!Rectangle 4">
            <a:extLst>
              <a:ext uri="{FF2B5EF4-FFF2-40B4-BE49-F238E27FC236}">
                <a16:creationId xmlns:a16="http://schemas.microsoft.com/office/drawing/2014/main" id="{D2C4DBB6-AD2B-4925-AF69-E2A975C356CC}"/>
              </a:ext>
            </a:extLst>
          </p:cNvPr>
          <p:cNvSpPr/>
          <p:nvPr/>
        </p:nvSpPr>
        <p:spPr>
          <a:xfrm>
            <a:off x="3106721" y="5872026"/>
            <a:ext cx="5978556" cy="48013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!Text 4">
                <a:extLst>
                  <a:ext uri="{FF2B5EF4-FFF2-40B4-BE49-F238E27FC236}">
                    <a16:creationId xmlns:a16="http://schemas.microsoft.com/office/drawing/2014/main" id="{3F50B665-0EE1-463C-BD54-2D16C99DA911}"/>
                  </a:ext>
                </a:extLst>
              </p:cNvPr>
              <p:cNvSpPr/>
              <p:nvPr/>
            </p:nvSpPr>
            <p:spPr>
              <a:xfrm>
                <a:off x="3106725" y="5876226"/>
                <a:ext cx="5978552" cy="4801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2800" b="0">
                    <a:solidFill>
                      <a:schemeClr val="tx2"/>
                    </a:solidFill>
                  </a:rPr>
                  <a:t>4.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800">
                    <a:solidFill>
                      <a:schemeClr val="tx2"/>
                    </a:solidFill>
                  </a:rPr>
                  <a:t> satisfies the well-ordering theorem.</a:t>
                </a:r>
              </a:p>
            </p:txBody>
          </p:sp>
        </mc:Choice>
        <mc:Fallback>
          <p:sp>
            <p:nvSpPr>
              <p:cNvPr id="10" name="!Text 4">
                <a:extLst>
                  <a:ext uri="{FF2B5EF4-FFF2-40B4-BE49-F238E27FC236}">
                    <a16:creationId xmlns:a16="http://schemas.microsoft.com/office/drawing/2014/main" id="{3F50B665-0EE1-463C-BD54-2D16C99DA9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6725" y="5876226"/>
                <a:ext cx="5978552" cy="480131"/>
              </a:xfrm>
              <a:prstGeom prst="rect">
                <a:avLst/>
              </a:prstGeom>
              <a:blipFill>
                <a:blip r:embed="rId4"/>
                <a:stretch>
                  <a:fillRect l="-2143" t="-21519" r="-1429" b="-35443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C6E882F5-6667-4E43-8B30-0601E391DC02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>
          <a:xfrm rot="16200000" flipH="1">
            <a:off x="4293437" y="4073661"/>
            <a:ext cx="1049253" cy="2555876"/>
          </a:xfrm>
          <a:prstGeom prst="bentConnector3">
            <a:avLst>
              <a:gd name="adj1" fmla="val 50000"/>
            </a:avLst>
          </a:prstGeom>
          <a:ln w="28575">
            <a:solidFill>
              <a:schemeClr val="bg2">
                <a:lumMod val="9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0BAF4985-FB63-48B5-8C2D-63F491BBE08E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 rot="5400000">
            <a:off x="6849312" y="4073662"/>
            <a:ext cx="1049253" cy="2555874"/>
          </a:xfrm>
          <a:prstGeom prst="bentConnector3">
            <a:avLst/>
          </a:prstGeom>
          <a:ln w="28575">
            <a:solidFill>
              <a:schemeClr val="bg2">
                <a:lumMod val="9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49BDFEBC-9AC8-4E8E-B06E-A771614B7C83}"/>
              </a:ext>
            </a:extLst>
          </p:cNvPr>
          <p:cNvSpPr txBox="1"/>
          <p:nvPr/>
        </p:nvSpPr>
        <p:spPr>
          <a:xfrm>
            <a:off x="905164" y="1330035"/>
            <a:ext cx="3501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tx2">
                    <a:lumMod val="20000"/>
                    <a:lumOff val="80000"/>
                  </a:schemeClr>
                </a:solidFill>
              </a:rPr>
              <a:t>We work inside set theory.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F28B6D-B7AD-4971-8788-8DD50EBD9F58}"/>
              </a:ext>
            </a:extLst>
          </p:cNvPr>
          <p:cNvSpPr txBox="1"/>
          <p:nvPr/>
        </p:nvSpPr>
        <p:spPr>
          <a:xfrm>
            <a:off x="8017476" y="672937"/>
            <a:ext cx="3336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</a:rPr>
              <a:t>[Smullyan and Fitting]</a:t>
            </a:r>
            <a:endParaRPr lang="en-US" sz="2400" dirty="0">
              <a:solidFill>
                <a:schemeClr val="tx2">
                  <a:lumMod val="20000"/>
                  <a:lumOff val="80000"/>
                </a:schemeClr>
              </a:solidFill>
              <a:latin typeface="+mj-lt"/>
            </a:endParaRPr>
          </a:p>
        </p:txBody>
      </p:sp>
      <p:sp>
        <p:nvSpPr>
          <p:cNvPr id="17" name="!!Rectangle 3">
            <a:extLst>
              <a:ext uri="{FF2B5EF4-FFF2-40B4-BE49-F238E27FC236}">
                <a16:creationId xmlns:a16="http://schemas.microsoft.com/office/drawing/2014/main" id="{31EBA7B8-013A-48BF-BE35-B870C6B96948}"/>
              </a:ext>
            </a:extLst>
          </p:cNvPr>
          <p:cNvSpPr/>
          <p:nvPr/>
        </p:nvSpPr>
        <p:spPr>
          <a:xfrm>
            <a:off x="6859455" y="4340539"/>
            <a:ext cx="3584840" cy="484333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!!Text 3">
                <a:extLst>
                  <a:ext uri="{FF2B5EF4-FFF2-40B4-BE49-F238E27FC236}">
                    <a16:creationId xmlns:a16="http://schemas.microsoft.com/office/drawing/2014/main" id="{CF7F6817-FD90-48EC-BBAB-BEDF94FEF1FA}"/>
                  </a:ext>
                </a:extLst>
              </p:cNvPr>
              <p:cNvSpPr/>
              <p:nvPr/>
            </p:nvSpPr>
            <p:spPr>
              <a:xfrm>
                <a:off x="6859455" y="4346842"/>
                <a:ext cx="3584840" cy="4801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2800">
                    <a:solidFill>
                      <a:schemeClr val="tx2"/>
                    </a:solidFill>
                  </a:rPr>
                  <a:t>3. We can well-order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800">
                    <a:solidFill>
                      <a:schemeClr val="tx2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9" name="!!Text 3">
                <a:extLst>
                  <a:ext uri="{FF2B5EF4-FFF2-40B4-BE49-F238E27FC236}">
                    <a16:creationId xmlns:a16="http://schemas.microsoft.com/office/drawing/2014/main" id="{CF7F6817-FD90-48EC-BBAB-BEDF94FEF1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9455" y="4346842"/>
                <a:ext cx="3584840" cy="480131"/>
              </a:xfrm>
              <a:prstGeom prst="rect">
                <a:avLst/>
              </a:prstGeom>
              <a:blipFill>
                <a:blip r:embed="rId5"/>
                <a:stretch>
                  <a:fillRect l="-3401" t="-20253" r="-2381" b="-35443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!!Background 2">
            <a:extLst>
              <a:ext uri="{FF2B5EF4-FFF2-40B4-BE49-F238E27FC236}">
                <a16:creationId xmlns:a16="http://schemas.microsoft.com/office/drawing/2014/main" id="{8236263C-D176-4E8A-9B12-61E777BFF10E}"/>
              </a:ext>
            </a:extLst>
          </p:cNvPr>
          <p:cNvSpPr/>
          <p:nvPr/>
        </p:nvSpPr>
        <p:spPr>
          <a:xfrm>
            <a:off x="1968500" y="4342638"/>
            <a:ext cx="3143250" cy="484333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!!Text 2">
                <a:extLst>
                  <a:ext uri="{FF2B5EF4-FFF2-40B4-BE49-F238E27FC236}">
                    <a16:creationId xmlns:a16="http://schemas.microsoft.com/office/drawing/2014/main" id="{C9C85988-0C4F-4A00-8BFE-9CCAF6E2C1A6}"/>
                  </a:ext>
                </a:extLst>
              </p:cNvPr>
              <p:cNvSpPr/>
              <p:nvPr/>
            </p:nvSpPr>
            <p:spPr>
              <a:xfrm>
                <a:off x="1968500" y="4346842"/>
                <a:ext cx="3143250" cy="4801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2800">
                    <a:solidFill>
                      <a:schemeClr val="tx2"/>
                    </a:solidFill>
                  </a:rPr>
                  <a:t>2.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800">
                    <a:solidFill>
                      <a:schemeClr val="tx2"/>
                    </a:solidFill>
                  </a:rPr>
                  <a:t> satisfies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800">
                    <a:solidFill>
                      <a:schemeClr val="tx2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8" name="!!Text 2">
                <a:extLst>
                  <a:ext uri="{FF2B5EF4-FFF2-40B4-BE49-F238E27FC236}">
                    <a16:creationId xmlns:a16="http://schemas.microsoft.com/office/drawing/2014/main" id="{C9C85988-0C4F-4A00-8BFE-9CCAF6E2C1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8500" y="4346842"/>
                <a:ext cx="3143250" cy="480131"/>
              </a:xfrm>
              <a:prstGeom prst="rect">
                <a:avLst/>
              </a:prstGeom>
              <a:blipFill>
                <a:blip r:embed="rId6"/>
                <a:stretch>
                  <a:fillRect l="-4070" t="-20253" b="-35443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!!Rectangle 0">
            <a:extLst>
              <a:ext uri="{FF2B5EF4-FFF2-40B4-BE49-F238E27FC236}">
                <a16:creationId xmlns:a16="http://schemas.microsoft.com/office/drawing/2014/main" id="{8FEEE173-8D09-44FA-A8AB-BD225840B3A5}"/>
              </a:ext>
            </a:extLst>
          </p:cNvPr>
          <p:cNvSpPr/>
          <p:nvPr/>
        </p:nvSpPr>
        <p:spPr>
          <a:xfrm>
            <a:off x="4373461" y="2184115"/>
            <a:ext cx="3445078" cy="48395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!!Text 0">
                <a:extLst>
                  <a:ext uri="{FF2B5EF4-FFF2-40B4-BE49-F238E27FC236}">
                    <a16:creationId xmlns:a16="http://schemas.microsoft.com/office/drawing/2014/main" id="{2488F472-A2F2-4462-9F1F-D71FD28C4940}"/>
                  </a:ext>
                </a:extLst>
              </p:cNvPr>
              <p:cNvSpPr/>
              <p:nvPr/>
            </p:nvSpPr>
            <p:spPr>
              <a:xfrm>
                <a:off x="4373461" y="2180071"/>
                <a:ext cx="3445078" cy="4801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2800">
                    <a:solidFill>
                      <a:schemeClr val="tx2"/>
                    </a:solidFill>
                  </a:rPr>
                  <a:t>0. We define a class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800">
                    <a:solidFill>
                      <a:schemeClr val="tx2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25" name="!!Text 0">
                <a:extLst>
                  <a:ext uri="{FF2B5EF4-FFF2-40B4-BE49-F238E27FC236}">
                    <a16:creationId xmlns:a16="http://schemas.microsoft.com/office/drawing/2014/main" id="{2488F472-A2F2-4462-9F1F-D71FD28C49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3461" y="2180071"/>
                <a:ext cx="3445078" cy="480131"/>
              </a:xfrm>
              <a:prstGeom prst="rect">
                <a:avLst/>
              </a:prstGeom>
              <a:blipFill>
                <a:blip r:embed="rId7"/>
                <a:stretch>
                  <a:fillRect l="-3534" t="-21795" r="-1943" b="-37179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2032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B4F9E2-3D85-4709-B5B5-8908E9F5D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35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C3550BA-BC24-4773-98FC-BFEAE103E880}"/>
              </a:ext>
            </a:extLst>
          </p:cNvPr>
          <p:cNvSpPr/>
          <p:nvPr/>
        </p:nvSpPr>
        <p:spPr>
          <a:xfrm>
            <a:off x="6157913" y="3224667"/>
            <a:ext cx="1054893" cy="4308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582BE6C-6D67-44FB-BD16-F56960F112D3}"/>
                  </a:ext>
                </a:extLst>
              </p:cNvPr>
              <p:cNvSpPr txBox="1"/>
              <p:nvPr/>
            </p:nvSpPr>
            <p:spPr>
              <a:xfrm>
                <a:off x="4735179" y="3213556"/>
                <a:ext cx="272164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↔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chemeClr val="accent1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</m:d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p>
                      </m:sSup>
                    </m:oMath>
                  </m:oMathPara>
                </a14:m>
                <a:endParaRPr lang="en-US" sz="280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582BE6C-6D67-44FB-BD16-F56960F112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5179" y="3213556"/>
                <a:ext cx="2721642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6E59718-1B92-4C15-8D61-D8DBAD34B055}"/>
                  </a:ext>
                </a:extLst>
              </p:cNvPr>
              <p:cNvSpPr txBox="1"/>
              <p:nvPr/>
            </p:nvSpPr>
            <p:spPr>
              <a:xfrm>
                <a:off x="3192171" y="1372794"/>
                <a:ext cx="2968570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∀</m:t>
                          </m:r>
                          <m:r>
                            <a:rPr lang="en-US" sz="4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4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d>
                    </m:oMath>
                  </m:oMathPara>
                </a14:m>
                <a:endParaRPr lang="en-US" sz="440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6E59718-1B92-4C15-8D61-D8DBAD34B0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2171" y="1372794"/>
                <a:ext cx="2968570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!!Text 2">
                <a:extLst>
                  <a:ext uri="{FF2B5EF4-FFF2-40B4-BE49-F238E27FC236}">
                    <a16:creationId xmlns:a16="http://schemas.microsoft.com/office/drawing/2014/main" id="{98870450-7A81-4009-9495-17269AD281F2}"/>
                  </a:ext>
                </a:extLst>
              </p:cNvPr>
              <p:cNvSpPr/>
              <p:nvPr/>
            </p:nvSpPr>
            <p:spPr>
              <a:xfrm>
                <a:off x="904460" y="788509"/>
                <a:ext cx="6729522" cy="7017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4400">
                    <a:solidFill>
                      <a:schemeClr val="tx2"/>
                    </a:solidFill>
                  </a:rPr>
                  <a:t>2.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4400">
                    <a:solidFill>
                      <a:schemeClr val="tx2"/>
                    </a:solidFill>
                  </a:rPr>
                  <a:t> satisfies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4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en-US" sz="440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9" name="!!Text 2">
                <a:extLst>
                  <a:ext uri="{FF2B5EF4-FFF2-40B4-BE49-F238E27FC236}">
                    <a16:creationId xmlns:a16="http://schemas.microsoft.com/office/drawing/2014/main" id="{98870450-7A81-4009-9495-17269AD281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460" y="788509"/>
                <a:ext cx="6729522" cy="701731"/>
              </a:xfrm>
              <a:prstGeom prst="rect">
                <a:avLst/>
              </a:prstGeom>
              <a:blipFill>
                <a:blip r:embed="rId4"/>
                <a:stretch>
                  <a:fillRect l="-3623" t="-26957" b="-4087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3638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6FBA92A-16D0-4407-801D-232536D50C8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72E0CD7-E654-4A7B-8D79-4428B3A00B70}"/>
              </a:ext>
            </a:extLst>
          </p:cNvPr>
          <p:cNvSpPr txBox="1"/>
          <p:nvPr/>
        </p:nvSpPr>
        <p:spPr>
          <a:xfrm>
            <a:off x="838200" y="616103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Proof of Consistency (Outline)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30D45B-D20D-4E6A-933B-5826723AD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36</a:t>
            </a:fld>
            <a:endParaRPr lang="en-US"/>
          </a:p>
        </p:txBody>
      </p:sp>
      <p:sp>
        <p:nvSpPr>
          <p:cNvPr id="18" name="!!Rectangle 1">
            <a:extLst>
              <a:ext uri="{FF2B5EF4-FFF2-40B4-BE49-F238E27FC236}">
                <a16:creationId xmlns:a16="http://schemas.microsoft.com/office/drawing/2014/main" id="{0D43FC74-4591-45C9-91A0-71581EF2FBF4}"/>
              </a:ext>
            </a:extLst>
          </p:cNvPr>
          <p:cNvSpPr/>
          <p:nvPr/>
        </p:nvSpPr>
        <p:spPr>
          <a:xfrm>
            <a:off x="4174524" y="3264158"/>
            <a:ext cx="3842952" cy="484333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!!Text 1">
                <a:extLst>
                  <a:ext uri="{FF2B5EF4-FFF2-40B4-BE49-F238E27FC236}">
                    <a16:creationId xmlns:a16="http://schemas.microsoft.com/office/drawing/2014/main" id="{4B1ED95A-60A0-4A89-B5BE-5F3AA27F9DC3}"/>
                  </a:ext>
                </a:extLst>
              </p:cNvPr>
              <p:cNvSpPr/>
              <p:nvPr/>
            </p:nvSpPr>
            <p:spPr>
              <a:xfrm>
                <a:off x="4174524" y="3260114"/>
                <a:ext cx="3842952" cy="4801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2800">
                    <a:solidFill>
                      <a:schemeClr val="tx2"/>
                    </a:solidFill>
                  </a:rPr>
                  <a:t>1.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 ∈</m:t>
                        </m:r>
                      </m:e>
                    </m:d>
                  </m:oMath>
                </a14:m>
                <a:r>
                  <a:rPr lang="en-US" sz="2800">
                    <a:solidFill>
                      <a:schemeClr val="tx2"/>
                    </a:solidFill>
                  </a:rPr>
                  <a:t> is a model of ZF.</a:t>
                </a:r>
              </a:p>
            </p:txBody>
          </p:sp>
        </mc:Choice>
        <mc:Fallback>
          <p:sp>
            <p:nvSpPr>
              <p:cNvPr id="7" name="!!Text 1">
                <a:extLst>
                  <a:ext uri="{FF2B5EF4-FFF2-40B4-BE49-F238E27FC236}">
                    <a16:creationId xmlns:a16="http://schemas.microsoft.com/office/drawing/2014/main" id="{4B1ED95A-60A0-4A89-B5BE-5F3AA27F9D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4524" y="3260114"/>
                <a:ext cx="3842952" cy="480131"/>
              </a:xfrm>
              <a:prstGeom prst="rect">
                <a:avLst/>
              </a:prstGeom>
              <a:blipFill>
                <a:blip r:embed="rId3"/>
                <a:stretch>
                  <a:fillRect l="-3333" t="-21519" r="-1587" b="-35443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!!Rectangle 4">
            <a:extLst>
              <a:ext uri="{FF2B5EF4-FFF2-40B4-BE49-F238E27FC236}">
                <a16:creationId xmlns:a16="http://schemas.microsoft.com/office/drawing/2014/main" id="{D2C4DBB6-AD2B-4925-AF69-E2A975C356CC}"/>
              </a:ext>
            </a:extLst>
          </p:cNvPr>
          <p:cNvSpPr/>
          <p:nvPr/>
        </p:nvSpPr>
        <p:spPr>
          <a:xfrm>
            <a:off x="3106721" y="5872026"/>
            <a:ext cx="5978556" cy="48013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!Text 4">
                <a:extLst>
                  <a:ext uri="{FF2B5EF4-FFF2-40B4-BE49-F238E27FC236}">
                    <a16:creationId xmlns:a16="http://schemas.microsoft.com/office/drawing/2014/main" id="{3F50B665-0EE1-463C-BD54-2D16C99DA911}"/>
                  </a:ext>
                </a:extLst>
              </p:cNvPr>
              <p:cNvSpPr/>
              <p:nvPr/>
            </p:nvSpPr>
            <p:spPr>
              <a:xfrm>
                <a:off x="3106725" y="5876226"/>
                <a:ext cx="5978552" cy="4801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2800" b="0">
                    <a:solidFill>
                      <a:schemeClr val="tx2"/>
                    </a:solidFill>
                  </a:rPr>
                  <a:t>4.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800">
                    <a:solidFill>
                      <a:schemeClr val="tx2"/>
                    </a:solidFill>
                  </a:rPr>
                  <a:t> satisfies the well-ordering theorem.</a:t>
                </a:r>
              </a:p>
            </p:txBody>
          </p:sp>
        </mc:Choice>
        <mc:Fallback>
          <p:sp>
            <p:nvSpPr>
              <p:cNvPr id="10" name="!Text 4">
                <a:extLst>
                  <a:ext uri="{FF2B5EF4-FFF2-40B4-BE49-F238E27FC236}">
                    <a16:creationId xmlns:a16="http://schemas.microsoft.com/office/drawing/2014/main" id="{3F50B665-0EE1-463C-BD54-2D16C99DA9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6725" y="5876226"/>
                <a:ext cx="5978552" cy="480131"/>
              </a:xfrm>
              <a:prstGeom prst="rect">
                <a:avLst/>
              </a:prstGeom>
              <a:blipFill>
                <a:blip r:embed="rId4"/>
                <a:stretch>
                  <a:fillRect l="-2143" t="-21519" r="-1429" b="-35443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C6E882F5-6667-4E43-8B30-0601E391DC02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>
          <a:xfrm rot="16200000" flipH="1">
            <a:off x="4293437" y="4073661"/>
            <a:ext cx="1049253" cy="2555876"/>
          </a:xfrm>
          <a:prstGeom prst="bentConnector3">
            <a:avLst>
              <a:gd name="adj1" fmla="val 50000"/>
            </a:avLst>
          </a:prstGeom>
          <a:ln w="28575">
            <a:solidFill>
              <a:schemeClr val="bg2">
                <a:lumMod val="9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0BAF4985-FB63-48B5-8C2D-63F491BBE08E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 rot="5400000">
            <a:off x="6849312" y="4073662"/>
            <a:ext cx="1049253" cy="2555874"/>
          </a:xfrm>
          <a:prstGeom prst="bentConnector3">
            <a:avLst/>
          </a:prstGeom>
          <a:ln w="28575">
            <a:solidFill>
              <a:schemeClr val="bg2">
                <a:lumMod val="9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49BDFEBC-9AC8-4E8E-B06E-A771614B7C83}"/>
              </a:ext>
            </a:extLst>
          </p:cNvPr>
          <p:cNvSpPr txBox="1"/>
          <p:nvPr/>
        </p:nvSpPr>
        <p:spPr>
          <a:xfrm>
            <a:off x="905164" y="1330035"/>
            <a:ext cx="3501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tx2">
                    <a:lumMod val="20000"/>
                    <a:lumOff val="80000"/>
                  </a:schemeClr>
                </a:solidFill>
              </a:rPr>
              <a:t>We work inside set theory.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F28B6D-B7AD-4971-8788-8DD50EBD9F58}"/>
              </a:ext>
            </a:extLst>
          </p:cNvPr>
          <p:cNvSpPr txBox="1"/>
          <p:nvPr/>
        </p:nvSpPr>
        <p:spPr>
          <a:xfrm>
            <a:off x="8017476" y="672937"/>
            <a:ext cx="3336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</a:rPr>
              <a:t>[Smullyan and Fitting]</a:t>
            </a:r>
            <a:endParaRPr lang="en-US" sz="2400" dirty="0">
              <a:solidFill>
                <a:schemeClr val="tx2">
                  <a:lumMod val="20000"/>
                  <a:lumOff val="80000"/>
                </a:schemeClr>
              </a:solidFill>
              <a:latin typeface="+mj-lt"/>
            </a:endParaRPr>
          </a:p>
        </p:txBody>
      </p:sp>
      <p:sp>
        <p:nvSpPr>
          <p:cNvPr id="17" name="!!Rectangle 3">
            <a:extLst>
              <a:ext uri="{FF2B5EF4-FFF2-40B4-BE49-F238E27FC236}">
                <a16:creationId xmlns:a16="http://schemas.microsoft.com/office/drawing/2014/main" id="{31EBA7B8-013A-48BF-BE35-B870C6B96948}"/>
              </a:ext>
            </a:extLst>
          </p:cNvPr>
          <p:cNvSpPr/>
          <p:nvPr/>
        </p:nvSpPr>
        <p:spPr>
          <a:xfrm>
            <a:off x="6859455" y="4340539"/>
            <a:ext cx="3584840" cy="484333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!!Text 3">
                <a:extLst>
                  <a:ext uri="{FF2B5EF4-FFF2-40B4-BE49-F238E27FC236}">
                    <a16:creationId xmlns:a16="http://schemas.microsoft.com/office/drawing/2014/main" id="{CF7F6817-FD90-48EC-BBAB-BEDF94FEF1FA}"/>
                  </a:ext>
                </a:extLst>
              </p:cNvPr>
              <p:cNvSpPr/>
              <p:nvPr/>
            </p:nvSpPr>
            <p:spPr>
              <a:xfrm>
                <a:off x="6859455" y="4346842"/>
                <a:ext cx="3584840" cy="4801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2800">
                    <a:solidFill>
                      <a:schemeClr val="tx2"/>
                    </a:solidFill>
                  </a:rPr>
                  <a:t>3. We can well-order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800">
                    <a:solidFill>
                      <a:schemeClr val="tx2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9" name="!!Text 3">
                <a:extLst>
                  <a:ext uri="{FF2B5EF4-FFF2-40B4-BE49-F238E27FC236}">
                    <a16:creationId xmlns:a16="http://schemas.microsoft.com/office/drawing/2014/main" id="{CF7F6817-FD90-48EC-BBAB-BEDF94FEF1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9455" y="4346842"/>
                <a:ext cx="3584840" cy="480131"/>
              </a:xfrm>
              <a:prstGeom prst="rect">
                <a:avLst/>
              </a:prstGeom>
              <a:blipFill>
                <a:blip r:embed="rId5"/>
                <a:stretch>
                  <a:fillRect l="-3401" t="-20253" r="-2381" b="-35443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!!Background 2">
            <a:extLst>
              <a:ext uri="{FF2B5EF4-FFF2-40B4-BE49-F238E27FC236}">
                <a16:creationId xmlns:a16="http://schemas.microsoft.com/office/drawing/2014/main" id="{8236263C-D176-4E8A-9B12-61E777BFF10E}"/>
              </a:ext>
            </a:extLst>
          </p:cNvPr>
          <p:cNvSpPr/>
          <p:nvPr/>
        </p:nvSpPr>
        <p:spPr>
          <a:xfrm>
            <a:off x="1968500" y="4342638"/>
            <a:ext cx="3143250" cy="484333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!!Text 2">
                <a:extLst>
                  <a:ext uri="{FF2B5EF4-FFF2-40B4-BE49-F238E27FC236}">
                    <a16:creationId xmlns:a16="http://schemas.microsoft.com/office/drawing/2014/main" id="{C9C85988-0C4F-4A00-8BFE-9CCAF6E2C1A6}"/>
                  </a:ext>
                </a:extLst>
              </p:cNvPr>
              <p:cNvSpPr/>
              <p:nvPr/>
            </p:nvSpPr>
            <p:spPr>
              <a:xfrm>
                <a:off x="1968500" y="4346842"/>
                <a:ext cx="3143250" cy="4801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2800">
                    <a:solidFill>
                      <a:schemeClr val="tx2"/>
                    </a:solidFill>
                  </a:rPr>
                  <a:t>2.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800">
                    <a:solidFill>
                      <a:schemeClr val="tx2"/>
                    </a:solidFill>
                  </a:rPr>
                  <a:t> satisfies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800">
                    <a:solidFill>
                      <a:schemeClr val="tx2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8" name="!!Text 2">
                <a:extLst>
                  <a:ext uri="{FF2B5EF4-FFF2-40B4-BE49-F238E27FC236}">
                    <a16:creationId xmlns:a16="http://schemas.microsoft.com/office/drawing/2014/main" id="{C9C85988-0C4F-4A00-8BFE-9CCAF6E2C1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8500" y="4346842"/>
                <a:ext cx="3143250" cy="480131"/>
              </a:xfrm>
              <a:prstGeom prst="rect">
                <a:avLst/>
              </a:prstGeom>
              <a:blipFill>
                <a:blip r:embed="rId6"/>
                <a:stretch>
                  <a:fillRect l="-4070" t="-20253" b="-35443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!!Rectangle 0">
            <a:extLst>
              <a:ext uri="{FF2B5EF4-FFF2-40B4-BE49-F238E27FC236}">
                <a16:creationId xmlns:a16="http://schemas.microsoft.com/office/drawing/2014/main" id="{8FEEE173-8D09-44FA-A8AB-BD225840B3A5}"/>
              </a:ext>
            </a:extLst>
          </p:cNvPr>
          <p:cNvSpPr/>
          <p:nvPr/>
        </p:nvSpPr>
        <p:spPr>
          <a:xfrm>
            <a:off x="4373461" y="2184115"/>
            <a:ext cx="3445078" cy="48395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!!Text 0">
                <a:extLst>
                  <a:ext uri="{FF2B5EF4-FFF2-40B4-BE49-F238E27FC236}">
                    <a16:creationId xmlns:a16="http://schemas.microsoft.com/office/drawing/2014/main" id="{2488F472-A2F2-4462-9F1F-D71FD28C4940}"/>
                  </a:ext>
                </a:extLst>
              </p:cNvPr>
              <p:cNvSpPr/>
              <p:nvPr/>
            </p:nvSpPr>
            <p:spPr>
              <a:xfrm>
                <a:off x="4373461" y="2180071"/>
                <a:ext cx="3445078" cy="4801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2800">
                    <a:solidFill>
                      <a:schemeClr val="tx2"/>
                    </a:solidFill>
                  </a:rPr>
                  <a:t>0. We define a class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800">
                    <a:solidFill>
                      <a:schemeClr val="tx2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25" name="!!Text 0">
                <a:extLst>
                  <a:ext uri="{FF2B5EF4-FFF2-40B4-BE49-F238E27FC236}">
                    <a16:creationId xmlns:a16="http://schemas.microsoft.com/office/drawing/2014/main" id="{2488F472-A2F2-4462-9F1F-D71FD28C49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3461" y="2180071"/>
                <a:ext cx="3445078" cy="480131"/>
              </a:xfrm>
              <a:prstGeom prst="rect">
                <a:avLst/>
              </a:prstGeom>
              <a:blipFill>
                <a:blip r:embed="rId7"/>
                <a:stretch>
                  <a:fillRect l="-3534" t="-21795" r="-1943" b="-37179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6088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6DADE7-3938-42FE-B334-CECFAAD44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37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364C5C0-E286-43DE-B00F-B2E8033A2195}"/>
                  </a:ext>
                </a:extLst>
              </p:cNvPr>
              <p:cNvSpPr txBox="1"/>
              <p:nvPr/>
            </p:nvSpPr>
            <p:spPr>
              <a:xfrm>
                <a:off x="2970570" y="2829068"/>
                <a:ext cx="6737422" cy="1392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sz="2400"/>
                  <a:t>We well-order the elements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/>
                  <a:t> </a:t>
                </a:r>
                <a:r>
                  <a:rPr lang="en-US" sz="2400">
                    <a:solidFill>
                      <a:schemeClr val="accent1"/>
                    </a:solidFill>
                  </a:rPr>
                  <a:t>lexicographically</a:t>
                </a:r>
                <a:r>
                  <a:rPr lang="en-US" sz="2400"/>
                  <a:t> by</a:t>
                </a:r>
              </a:p>
              <a:p>
                <a:pPr marL="342900" indent="-342900">
                  <a:lnSpc>
                    <a:spcPct val="120000"/>
                  </a:lnSpc>
                  <a:buAutoNum type="arabicPeriod"/>
                </a:pPr>
                <a:r>
                  <a:rPr lang="en-US" sz="2400"/>
                  <a:t>their stage and</a:t>
                </a:r>
              </a:p>
              <a:p>
                <a:pPr marL="342900" indent="-342900">
                  <a:lnSpc>
                    <a:spcPct val="120000"/>
                  </a:lnSpc>
                  <a:buAutoNum type="arabicPeriod"/>
                </a:pPr>
                <a:r>
                  <a:rPr lang="en-US" sz="2400"/>
                  <a:t>the formula that defines them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364C5C0-E286-43DE-B00F-B2E8033A21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0570" y="2829068"/>
                <a:ext cx="6737422" cy="1392369"/>
              </a:xfrm>
              <a:prstGeom prst="rect">
                <a:avLst/>
              </a:prstGeom>
              <a:blipFill>
                <a:blip r:embed="rId2"/>
                <a:stretch>
                  <a:fillRect l="-1447" t="-439" r="-452" b="-96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!!Text 3">
                <a:extLst>
                  <a:ext uri="{FF2B5EF4-FFF2-40B4-BE49-F238E27FC236}">
                    <a16:creationId xmlns:a16="http://schemas.microsoft.com/office/drawing/2014/main" id="{7E366FF7-7103-4795-8DA5-99FAD0760223}"/>
                  </a:ext>
                </a:extLst>
              </p:cNvPr>
              <p:cNvSpPr/>
              <p:nvPr/>
            </p:nvSpPr>
            <p:spPr>
              <a:xfrm>
                <a:off x="838200" y="677040"/>
                <a:ext cx="6486525" cy="7017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4400">
                    <a:solidFill>
                      <a:schemeClr val="tx2"/>
                    </a:solidFill>
                  </a:rPr>
                  <a:t>3. We can well-order </a:t>
                </a:r>
                <a14:m>
                  <m:oMath xmlns:m="http://schemas.openxmlformats.org/officeDocument/2006/math">
                    <m:r>
                      <a:rPr lang="en-US" sz="4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en-US" sz="440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8" name="!!Text 3">
                <a:extLst>
                  <a:ext uri="{FF2B5EF4-FFF2-40B4-BE49-F238E27FC236}">
                    <a16:creationId xmlns:a16="http://schemas.microsoft.com/office/drawing/2014/main" id="{7E366FF7-7103-4795-8DA5-99FAD07602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677040"/>
                <a:ext cx="6486525" cy="701731"/>
              </a:xfrm>
              <a:prstGeom prst="rect">
                <a:avLst/>
              </a:prstGeom>
              <a:blipFill>
                <a:blip r:embed="rId3"/>
                <a:stretch>
                  <a:fillRect l="-3853" t="-26957" b="-4087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6951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6FBA92A-16D0-4407-801D-232536D50C8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72E0CD7-E654-4A7B-8D79-4428B3A00B70}"/>
              </a:ext>
            </a:extLst>
          </p:cNvPr>
          <p:cNvSpPr txBox="1"/>
          <p:nvPr/>
        </p:nvSpPr>
        <p:spPr>
          <a:xfrm>
            <a:off x="838200" y="616103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Proof of Consistency (Outline)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30D45B-D20D-4E6A-933B-5826723AD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38</a:t>
            </a:fld>
            <a:endParaRPr lang="en-US"/>
          </a:p>
        </p:txBody>
      </p:sp>
      <p:sp>
        <p:nvSpPr>
          <p:cNvPr id="18" name="!!Rectangle 1">
            <a:extLst>
              <a:ext uri="{FF2B5EF4-FFF2-40B4-BE49-F238E27FC236}">
                <a16:creationId xmlns:a16="http://schemas.microsoft.com/office/drawing/2014/main" id="{0D43FC74-4591-45C9-91A0-71581EF2FBF4}"/>
              </a:ext>
            </a:extLst>
          </p:cNvPr>
          <p:cNvSpPr/>
          <p:nvPr/>
        </p:nvSpPr>
        <p:spPr>
          <a:xfrm>
            <a:off x="4174524" y="3264158"/>
            <a:ext cx="3842952" cy="484333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!!Text 1">
                <a:extLst>
                  <a:ext uri="{FF2B5EF4-FFF2-40B4-BE49-F238E27FC236}">
                    <a16:creationId xmlns:a16="http://schemas.microsoft.com/office/drawing/2014/main" id="{4B1ED95A-60A0-4A89-B5BE-5F3AA27F9DC3}"/>
                  </a:ext>
                </a:extLst>
              </p:cNvPr>
              <p:cNvSpPr/>
              <p:nvPr/>
            </p:nvSpPr>
            <p:spPr>
              <a:xfrm>
                <a:off x="4174524" y="3260114"/>
                <a:ext cx="3842952" cy="4801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2800">
                    <a:solidFill>
                      <a:schemeClr val="tx2"/>
                    </a:solidFill>
                  </a:rPr>
                  <a:t>1.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 ∈</m:t>
                        </m:r>
                      </m:e>
                    </m:d>
                  </m:oMath>
                </a14:m>
                <a:r>
                  <a:rPr lang="en-US" sz="2800">
                    <a:solidFill>
                      <a:schemeClr val="tx2"/>
                    </a:solidFill>
                  </a:rPr>
                  <a:t> is a model of ZF.</a:t>
                </a:r>
              </a:p>
            </p:txBody>
          </p:sp>
        </mc:Choice>
        <mc:Fallback>
          <p:sp>
            <p:nvSpPr>
              <p:cNvPr id="7" name="!!Text 1">
                <a:extLst>
                  <a:ext uri="{FF2B5EF4-FFF2-40B4-BE49-F238E27FC236}">
                    <a16:creationId xmlns:a16="http://schemas.microsoft.com/office/drawing/2014/main" id="{4B1ED95A-60A0-4A89-B5BE-5F3AA27F9D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4524" y="3260114"/>
                <a:ext cx="3842952" cy="480131"/>
              </a:xfrm>
              <a:prstGeom prst="rect">
                <a:avLst/>
              </a:prstGeom>
              <a:blipFill>
                <a:blip r:embed="rId3"/>
                <a:stretch>
                  <a:fillRect l="-3333" t="-21519" r="-1587" b="-35443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!!Rectangle 4">
            <a:extLst>
              <a:ext uri="{FF2B5EF4-FFF2-40B4-BE49-F238E27FC236}">
                <a16:creationId xmlns:a16="http://schemas.microsoft.com/office/drawing/2014/main" id="{D2C4DBB6-AD2B-4925-AF69-E2A975C356CC}"/>
              </a:ext>
            </a:extLst>
          </p:cNvPr>
          <p:cNvSpPr/>
          <p:nvPr/>
        </p:nvSpPr>
        <p:spPr>
          <a:xfrm>
            <a:off x="3106721" y="5872026"/>
            <a:ext cx="5978556" cy="48013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!Text 4">
                <a:extLst>
                  <a:ext uri="{FF2B5EF4-FFF2-40B4-BE49-F238E27FC236}">
                    <a16:creationId xmlns:a16="http://schemas.microsoft.com/office/drawing/2014/main" id="{3F50B665-0EE1-463C-BD54-2D16C99DA911}"/>
                  </a:ext>
                </a:extLst>
              </p:cNvPr>
              <p:cNvSpPr/>
              <p:nvPr/>
            </p:nvSpPr>
            <p:spPr>
              <a:xfrm>
                <a:off x="3106725" y="5876226"/>
                <a:ext cx="5978552" cy="4801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2800" b="0">
                    <a:solidFill>
                      <a:schemeClr val="tx2"/>
                    </a:solidFill>
                  </a:rPr>
                  <a:t>4.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800">
                    <a:solidFill>
                      <a:schemeClr val="tx2"/>
                    </a:solidFill>
                  </a:rPr>
                  <a:t> satisfies the well-ordering theorem.</a:t>
                </a:r>
              </a:p>
            </p:txBody>
          </p:sp>
        </mc:Choice>
        <mc:Fallback>
          <p:sp>
            <p:nvSpPr>
              <p:cNvPr id="10" name="!Text 4">
                <a:extLst>
                  <a:ext uri="{FF2B5EF4-FFF2-40B4-BE49-F238E27FC236}">
                    <a16:creationId xmlns:a16="http://schemas.microsoft.com/office/drawing/2014/main" id="{3F50B665-0EE1-463C-BD54-2D16C99DA9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6725" y="5876226"/>
                <a:ext cx="5978552" cy="480131"/>
              </a:xfrm>
              <a:prstGeom prst="rect">
                <a:avLst/>
              </a:prstGeom>
              <a:blipFill>
                <a:blip r:embed="rId4"/>
                <a:stretch>
                  <a:fillRect l="-2143" t="-21519" r="-1429" b="-35443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C6E882F5-6667-4E43-8B30-0601E391DC02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>
          <a:xfrm rot="16200000" flipH="1">
            <a:off x="4293437" y="4073661"/>
            <a:ext cx="1049253" cy="2555876"/>
          </a:xfrm>
          <a:prstGeom prst="bentConnector3">
            <a:avLst>
              <a:gd name="adj1" fmla="val 50000"/>
            </a:avLst>
          </a:prstGeom>
          <a:ln w="28575">
            <a:solidFill>
              <a:schemeClr val="bg2">
                <a:lumMod val="9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0BAF4985-FB63-48B5-8C2D-63F491BBE08E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 rot="5400000">
            <a:off x="6849312" y="4073662"/>
            <a:ext cx="1049253" cy="2555874"/>
          </a:xfrm>
          <a:prstGeom prst="bentConnector3">
            <a:avLst/>
          </a:prstGeom>
          <a:ln w="28575">
            <a:solidFill>
              <a:schemeClr val="bg2">
                <a:lumMod val="9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49BDFEBC-9AC8-4E8E-B06E-A771614B7C83}"/>
              </a:ext>
            </a:extLst>
          </p:cNvPr>
          <p:cNvSpPr txBox="1"/>
          <p:nvPr/>
        </p:nvSpPr>
        <p:spPr>
          <a:xfrm>
            <a:off x="905164" y="1330035"/>
            <a:ext cx="3501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tx2">
                    <a:lumMod val="20000"/>
                    <a:lumOff val="80000"/>
                  </a:schemeClr>
                </a:solidFill>
              </a:rPr>
              <a:t>We work inside set theory.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F28B6D-B7AD-4971-8788-8DD50EBD9F58}"/>
              </a:ext>
            </a:extLst>
          </p:cNvPr>
          <p:cNvSpPr txBox="1"/>
          <p:nvPr/>
        </p:nvSpPr>
        <p:spPr>
          <a:xfrm>
            <a:off x="8017476" y="672937"/>
            <a:ext cx="3336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</a:rPr>
              <a:t>[Smullyan and Fitting]</a:t>
            </a:r>
            <a:endParaRPr lang="en-US" sz="2400" dirty="0">
              <a:solidFill>
                <a:schemeClr val="tx2">
                  <a:lumMod val="20000"/>
                  <a:lumOff val="80000"/>
                </a:schemeClr>
              </a:solidFill>
              <a:latin typeface="+mj-lt"/>
            </a:endParaRPr>
          </a:p>
        </p:txBody>
      </p:sp>
      <p:sp>
        <p:nvSpPr>
          <p:cNvPr id="17" name="!!Rectangle 3">
            <a:extLst>
              <a:ext uri="{FF2B5EF4-FFF2-40B4-BE49-F238E27FC236}">
                <a16:creationId xmlns:a16="http://schemas.microsoft.com/office/drawing/2014/main" id="{31EBA7B8-013A-48BF-BE35-B870C6B96948}"/>
              </a:ext>
            </a:extLst>
          </p:cNvPr>
          <p:cNvSpPr/>
          <p:nvPr/>
        </p:nvSpPr>
        <p:spPr>
          <a:xfrm>
            <a:off x="6859455" y="4340539"/>
            <a:ext cx="3584840" cy="484333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!!Text 3">
                <a:extLst>
                  <a:ext uri="{FF2B5EF4-FFF2-40B4-BE49-F238E27FC236}">
                    <a16:creationId xmlns:a16="http://schemas.microsoft.com/office/drawing/2014/main" id="{CF7F6817-FD90-48EC-BBAB-BEDF94FEF1FA}"/>
                  </a:ext>
                </a:extLst>
              </p:cNvPr>
              <p:cNvSpPr/>
              <p:nvPr/>
            </p:nvSpPr>
            <p:spPr>
              <a:xfrm>
                <a:off x="6859455" y="4346842"/>
                <a:ext cx="3584840" cy="4801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2800">
                    <a:solidFill>
                      <a:schemeClr val="tx2"/>
                    </a:solidFill>
                  </a:rPr>
                  <a:t>3. We can well-order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800">
                    <a:solidFill>
                      <a:schemeClr val="tx2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9" name="!!Text 3">
                <a:extLst>
                  <a:ext uri="{FF2B5EF4-FFF2-40B4-BE49-F238E27FC236}">
                    <a16:creationId xmlns:a16="http://schemas.microsoft.com/office/drawing/2014/main" id="{CF7F6817-FD90-48EC-BBAB-BEDF94FEF1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9455" y="4346842"/>
                <a:ext cx="3584840" cy="480131"/>
              </a:xfrm>
              <a:prstGeom prst="rect">
                <a:avLst/>
              </a:prstGeom>
              <a:blipFill>
                <a:blip r:embed="rId5"/>
                <a:stretch>
                  <a:fillRect l="-3401" t="-20253" r="-2381" b="-35443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!!Background 2">
            <a:extLst>
              <a:ext uri="{FF2B5EF4-FFF2-40B4-BE49-F238E27FC236}">
                <a16:creationId xmlns:a16="http://schemas.microsoft.com/office/drawing/2014/main" id="{8236263C-D176-4E8A-9B12-61E777BFF10E}"/>
              </a:ext>
            </a:extLst>
          </p:cNvPr>
          <p:cNvSpPr/>
          <p:nvPr/>
        </p:nvSpPr>
        <p:spPr>
          <a:xfrm>
            <a:off x="1968500" y="4342638"/>
            <a:ext cx="3143250" cy="484333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!!Text 2">
                <a:extLst>
                  <a:ext uri="{FF2B5EF4-FFF2-40B4-BE49-F238E27FC236}">
                    <a16:creationId xmlns:a16="http://schemas.microsoft.com/office/drawing/2014/main" id="{C9C85988-0C4F-4A00-8BFE-9CCAF6E2C1A6}"/>
                  </a:ext>
                </a:extLst>
              </p:cNvPr>
              <p:cNvSpPr/>
              <p:nvPr/>
            </p:nvSpPr>
            <p:spPr>
              <a:xfrm>
                <a:off x="1968500" y="4346842"/>
                <a:ext cx="3143250" cy="4801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2800">
                    <a:solidFill>
                      <a:schemeClr val="tx2"/>
                    </a:solidFill>
                  </a:rPr>
                  <a:t>2.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800">
                    <a:solidFill>
                      <a:schemeClr val="tx2"/>
                    </a:solidFill>
                  </a:rPr>
                  <a:t> satisfies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800">
                    <a:solidFill>
                      <a:schemeClr val="tx2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8" name="!!Text 2">
                <a:extLst>
                  <a:ext uri="{FF2B5EF4-FFF2-40B4-BE49-F238E27FC236}">
                    <a16:creationId xmlns:a16="http://schemas.microsoft.com/office/drawing/2014/main" id="{C9C85988-0C4F-4A00-8BFE-9CCAF6E2C1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8500" y="4346842"/>
                <a:ext cx="3143250" cy="480131"/>
              </a:xfrm>
              <a:prstGeom prst="rect">
                <a:avLst/>
              </a:prstGeom>
              <a:blipFill>
                <a:blip r:embed="rId6"/>
                <a:stretch>
                  <a:fillRect l="-4070" t="-20253" b="-35443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!!Rectangle 0">
            <a:extLst>
              <a:ext uri="{FF2B5EF4-FFF2-40B4-BE49-F238E27FC236}">
                <a16:creationId xmlns:a16="http://schemas.microsoft.com/office/drawing/2014/main" id="{8FEEE173-8D09-44FA-A8AB-BD225840B3A5}"/>
              </a:ext>
            </a:extLst>
          </p:cNvPr>
          <p:cNvSpPr/>
          <p:nvPr/>
        </p:nvSpPr>
        <p:spPr>
          <a:xfrm>
            <a:off x="4373461" y="2184115"/>
            <a:ext cx="3445078" cy="48395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!!Text 0">
                <a:extLst>
                  <a:ext uri="{FF2B5EF4-FFF2-40B4-BE49-F238E27FC236}">
                    <a16:creationId xmlns:a16="http://schemas.microsoft.com/office/drawing/2014/main" id="{2488F472-A2F2-4462-9F1F-D71FD28C4940}"/>
                  </a:ext>
                </a:extLst>
              </p:cNvPr>
              <p:cNvSpPr/>
              <p:nvPr/>
            </p:nvSpPr>
            <p:spPr>
              <a:xfrm>
                <a:off x="4373461" y="2180071"/>
                <a:ext cx="3445078" cy="4801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2800">
                    <a:solidFill>
                      <a:schemeClr val="tx2"/>
                    </a:solidFill>
                  </a:rPr>
                  <a:t>0. We define a class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800">
                    <a:solidFill>
                      <a:schemeClr val="tx2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25" name="!!Text 0">
                <a:extLst>
                  <a:ext uri="{FF2B5EF4-FFF2-40B4-BE49-F238E27FC236}">
                    <a16:creationId xmlns:a16="http://schemas.microsoft.com/office/drawing/2014/main" id="{2488F472-A2F2-4462-9F1F-D71FD28C49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3461" y="2180071"/>
                <a:ext cx="3445078" cy="480131"/>
              </a:xfrm>
              <a:prstGeom prst="rect">
                <a:avLst/>
              </a:prstGeom>
              <a:blipFill>
                <a:blip r:embed="rId7"/>
                <a:stretch>
                  <a:fillRect l="-3534" t="-21795" r="-1943" b="-37179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55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20A0C-C449-4AE8-BC64-827F6A383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Formalisation in Coq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82BAE6-8E60-47D0-AD87-AD80481EF3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Axioms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excluded middle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definite description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A718C79-72D3-4142-9395-54DFDEF75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515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CAA377-D7B5-45DA-9444-67DA5F2A9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4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EB4EEE-E546-4003-AB90-4257EE97B371}"/>
              </a:ext>
            </a:extLst>
          </p:cNvPr>
          <p:cNvSpPr txBox="1"/>
          <p:nvPr/>
        </p:nvSpPr>
        <p:spPr>
          <a:xfrm>
            <a:off x="838200" y="789540"/>
            <a:ext cx="62093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bg2">
                    <a:lumMod val="75000"/>
                  </a:schemeClr>
                </a:solidFill>
              </a:rPr>
              <a:t>A </a:t>
            </a:r>
            <a:r>
              <a:rPr lang="en-US" sz="2400">
                <a:solidFill>
                  <a:schemeClr val="accent2"/>
                </a:solidFill>
              </a:rPr>
              <a:t>well-order</a:t>
            </a:r>
            <a:r>
              <a:rPr lang="en-US" sz="2400">
                <a:solidFill>
                  <a:schemeClr val="bg2">
                    <a:lumMod val="75000"/>
                  </a:schemeClr>
                </a:solidFill>
              </a:rPr>
              <a:t> is a total order under which</a:t>
            </a:r>
          </a:p>
          <a:p>
            <a:r>
              <a:rPr lang="en-US" sz="2400">
                <a:solidFill>
                  <a:schemeClr val="bg2">
                    <a:lumMod val="75000"/>
                  </a:schemeClr>
                </a:solidFill>
              </a:rPr>
              <a:t>every non-empty subset has a smallest element.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57A70C-2C0F-4B7F-8C5A-8341F1EFD191}"/>
              </a:ext>
            </a:extLst>
          </p:cNvPr>
          <p:cNvSpPr txBox="1"/>
          <p:nvPr/>
        </p:nvSpPr>
        <p:spPr>
          <a:xfrm>
            <a:off x="3291642" y="2606453"/>
            <a:ext cx="5608715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>
                <a:solidFill>
                  <a:schemeClr val="accent2"/>
                </a:solidFill>
                <a:latin typeface="+mj-lt"/>
              </a:rPr>
              <a:t>Well-Ordering Theorem</a:t>
            </a:r>
          </a:p>
          <a:p>
            <a:pPr algn="ctr"/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</a:rPr>
              <a:t>Every set has a well-order.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291F1A-8E3A-4F27-8ABD-1A7F36CD2D0C}"/>
              </a:ext>
            </a:extLst>
          </p:cNvPr>
          <p:cNvSpPr txBox="1"/>
          <p:nvPr/>
        </p:nvSpPr>
        <p:spPr>
          <a:xfrm>
            <a:off x="8006217" y="5156021"/>
            <a:ext cx="33475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>
                <a:solidFill>
                  <a:schemeClr val="bg2">
                    <a:lumMod val="75000"/>
                  </a:schemeClr>
                </a:solidFill>
              </a:rPr>
              <a:t>This is </a:t>
            </a:r>
            <a:r>
              <a:rPr lang="en-US" sz="2400">
                <a:solidFill>
                  <a:schemeClr val="accent2"/>
                </a:solidFill>
              </a:rPr>
              <a:t>independent</a:t>
            </a:r>
            <a:r>
              <a:rPr lang="en-US" sz="2400">
                <a:solidFill>
                  <a:schemeClr val="bg2">
                    <a:lumMod val="75000"/>
                  </a:schemeClr>
                </a:solidFill>
              </a:rPr>
              <a:t> of ZF.</a:t>
            </a:r>
          </a:p>
          <a:p>
            <a:pPr algn="r"/>
            <a:r>
              <a:rPr lang="en-US" sz="2400">
                <a:solidFill>
                  <a:schemeClr val="bg2">
                    <a:lumMod val="75000"/>
                  </a:schemeClr>
                </a:solidFill>
              </a:rPr>
              <a:t>Some models satisfy it,</a:t>
            </a:r>
          </a:p>
          <a:p>
            <a:pPr algn="r"/>
            <a:r>
              <a:rPr lang="en-US" sz="2400">
                <a:solidFill>
                  <a:schemeClr val="bg2">
                    <a:lumMod val="75000"/>
                  </a:schemeClr>
                </a:solidFill>
              </a:rPr>
              <a:t>some models don’t.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1BDB12D-915B-4554-8F84-34628C259E8C}"/>
              </a:ext>
            </a:extLst>
          </p:cNvPr>
          <p:cNvSpPr txBox="1"/>
          <p:nvPr/>
        </p:nvSpPr>
        <p:spPr>
          <a:xfrm>
            <a:off x="3834067" y="3953162"/>
            <a:ext cx="4523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accent1"/>
                </a:solidFill>
              </a:rPr>
              <a:t>(Equivalent to the axiom of choice)</a:t>
            </a:r>
          </a:p>
        </p:txBody>
      </p:sp>
    </p:spTree>
    <p:extLst>
      <p:ext uri="{BB962C8B-B14F-4D97-AF65-F5344CB8AC3E}">
        <p14:creationId xmlns:p14="http://schemas.microsoft.com/office/powerpoint/2010/main" val="4158546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6A140-E446-4192-8698-2B7CACAC7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Working in First-Order Logic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3E9D99-F866-4C02-9989-9A8C64BF3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40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!!Rectangle 4">
                <a:extLst>
                  <a:ext uri="{FF2B5EF4-FFF2-40B4-BE49-F238E27FC236}">
                    <a16:creationId xmlns:a16="http://schemas.microsoft.com/office/drawing/2014/main" id="{6B8042DD-39B7-4E9E-A215-646BE539F250}"/>
                  </a:ext>
                </a:extLst>
              </p:cNvPr>
              <p:cNvSpPr/>
              <p:nvPr/>
            </p:nvSpPr>
            <p:spPr>
              <a:xfrm>
                <a:off x="838200" y="1409076"/>
                <a:ext cx="5703228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𝕋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aln/>
                        </m:rPr>
                        <a:rPr lang="en-US" sz="240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sz="2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∣ </m:t>
                      </m:r>
                      <m:r>
                        <a:rPr lang="en-US" sz="2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  <m:oMath xmlns:m="http://schemas.openxmlformats.org/officeDocument/2006/math"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𝔽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aln/>
                        </m:rP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</a:rPr>
                        <m:t>=  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∃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∣ 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∣ ¬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∣ 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∣ 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400" i="1">
                          <a:solidFill>
                            <a:srgbClr val="44546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2400">
                  <a:solidFill>
                    <a:srgbClr val="44546A"/>
                  </a:solidFill>
                </a:endParaRPr>
              </a:p>
            </p:txBody>
          </p:sp>
        </mc:Choice>
        <mc:Fallback>
          <p:sp>
            <p:nvSpPr>
              <p:cNvPr id="5" name="!!Rectangle 4">
                <a:extLst>
                  <a:ext uri="{FF2B5EF4-FFF2-40B4-BE49-F238E27FC236}">
                    <a16:creationId xmlns:a16="http://schemas.microsoft.com/office/drawing/2014/main" id="{6B8042DD-39B7-4E9E-A215-646BE539F2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409076"/>
                <a:ext cx="5703228" cy="12003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B2898B9-62B4-4AF6-9073-512FBDF2D63A}"/>
                  </a:ext>
                </a:extLst>
              </p:cNvPr>
              <p:cNvSpPr txBox="1"/>
              <p:nvPr/>
            </p:nvSpPr>
            <p:spPr>
              <a:xfrm>
                <a:off x="880145" y="4221738"/>
                <a:ext cx="135588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𝒫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⊆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40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B2898B9-62B4-4AF6-9073-512FBDF2D6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145" y="4221738"/>
                <a:ext cx="1355884" cy="369332"/>
              </a:xfrm>
              <a:prstGeom prst="rect">
                <a:avLst/>
              </a:prstGeom>
              <a:blipFill>
                <a:blip r:embed="rId3"/>
                <a:stretch>
                  <a:fillRect l="-4484" r="-4484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67A6D12-722C-4569-BD30-48D4A9DDD078}"/>
                  </a:ext>
                </a:extLst>
              </p:cNvPr>
              <p:cNvSpPr txBox="1"/>
              <p:nvPr/>
            </p:nvSpPr>
            <p:spPr>
              <a:xfrm>
                <a:off x="880145" y="4894255"/>
                <a:ext cx="448494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∃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∀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↔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⊆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⊆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40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67A6D12-722C-4569-BD30-48D4A9DDD0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145" y="4894255"/>
                <a:ext cx="4484946" cy="369332"/>
              </a:xfrm>
              <a:prstGeom prst="rect">
                <a:avLst/>
              </a:prstGeom>
              <a:blipFill>
                <a:blip r:embed="rId4"/>
                <a:stretch>
                  <a:fillRect l="-951" r="-108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5D6D30A-FC0A-442E-B724-C4A1967F8573}"/>
                  </a:ext>
                </a:extLst>
              </p:cNvPr>
              <p:cNvSpPr txBox="1"/>
              <p:nvPr/>
            </p:nvSpPr>
            <p:spPr>
              <a:xfrm>
                <a:off x="880145" y="5569064"/>
                <a:ext cx="365529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∃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∀0∈1↔0⊆2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∧0⊆1</m:t>
                      </m:r>
                    </m:oMath>
                  </m:oMathPara>
                </a14:m>
                <a:endParaRPr lang="en-US" sz="240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5D6D30A-FC0A-442E-B724-C4A1967F85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145" y="5569064"/>
                <a:ext cx="3655296" cy="369332"/>
              </a:xfrm>
              <a:prstGeom prst="rect">
                <a:avLst/>
              </a:prstGeom>
              <a:blipFill>
                <a:blip r:embed="rId5"/>
                <a:stretch>
                  <a:fillRect l="-1333" r="-15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D8388CF-1828-4B74-9ACF-CFF9606B5F9B}"/>
                  </a:ext>
                </a:extLst>
              </p:cNvPr>
              <p:cNvSpPr txBox="1"/>
              <p:nvPr/>
            </p:nvSpPr>
            <p:spPr>
              <a:xfrm>
                <a:off x="10176227" y="1690688"/>
                <a:ext cx="117833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is</m:t>
                      </m:r>
                      <m:r>
                        <a:rPr lang="en-US" sz="2400" b="0" i="0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</m:t>
                      </m:r>
                      <m:r>
                        <a:rPr lang="en-US" sz="2400" b="0" i="0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set</m:t>
                      </m:r>
                    </m:oMath>
                  </m:oMathPara>
                </a14:m>
                <a:endParaRPr lang="en-US" sz="1600">
                  <a:solidFill>
                    <a:schemeClr val="tx2">
                      <a:lumMod val="40000"/>
                      <a:lumOff val="6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D8388CF-1828-4B74-9ACF-CFF9606B5F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76227" y="1690688"/>
                <a:ext cx="1178336" cy="738664"/>
              </a:xfrm>
              <a:prstGeom prst="rect">
                <a:avLst/>
              </a:prstGeom>
              <a:blipFill>
                <a:blip r:embed="rId6"/>
                <a:stretch>
                  <a:fillRect r="-8763"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EFE412D0-18D2-42DE-AF19-B8E5F62DCFBB}"/>
              </a:ext>
            </a:extLst>
          </p:cNvPr>
          <p:cNvSpPr txBox="1"/>
          <p:nvPr/>
        </p:nvSpPr>
        <p:spPr>
          <a:xfrm>
            <a:off x="838200" y="3454596"/>
            <a:ext cx="1241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Example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B26177-BBDF-4F43-972D-A60ED6C371AE}"/>
              </a:ext>
            </a:extLst>
          </p:cNvPr>
          <p:cNvSpPr txBox="1"/>
          <p:nvPr/>
        </p:nvSpPr>
        <p:spPr>
          <a:xfrm>
            <a:off x="6566399" y="2941889"/>
            <a:ext cx="4899483" cy="3414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>
                <a:solidFill>
                  <a:schemeClr val="accent2"/>
                </a:solidFill>
              </a:rPr>
              <a:t>Possible Solutions</a:t>
            </a:r>
          </a:p>
          <a:p>
            <a:pPr>
              <a:lnSpc>
                <a:spcPct val="130000"/>
              </a:lnSpc>
            </a:pPr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</a:rPr>
              <a:t>1. Superficial syntactic sugar</a:t>
            </a:r>
          </a:p>
          <a:p>
            <a:pPr>
              <a:lnSpc>
                <a:spcPct val="130000"/>
              </a:lnSpc>
            </a:pPr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</a:rPr>
              <a:t>2. More complex syntax with</a:t>
            </a:r>
          </a:p>
          <a:p>
            <a:pPr marL="800100" lvl="1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</a:rPr>
              <a:t>named variables,</a:t>
            </a:r>
          </a:p>
          <a:p>
            <a:pPr marL="800100" lvl="1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</a:rPr>
              <a:t>function application and</a:t>
            </a:r>
          </a:p>
          <a:p>
            <a:pPr marL="800100" lvl="1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</a:rPr>
              <a:t>maybe more?</a:t>
            </a:r>
          </a:p>
          <a:p>
            <a:pPr>
              <a:lnSpc>
                <a:spcPct val="130000"/>
              </a:lnSpc>
            </a:pPr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</a:rPr>
              <a:t>3. </a:t>
            </a:r>
            <a:r>
              <a:rPr lang="en-US" sz="2400">
                <a:solidFill>
                  <a:schemeClr val="accent2"/>
                </a:solidFill>
              </a:rPr>
              <a:t>Automated reification of Coq terms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201841-56B9-4AB7-9FC8-4A8F8BD08DBC}"/>
              </a:ext>
            </a:extLst>
          </p:cNvPr>
          <p:cNvSpPr txBox="1"/>
          <p:nvPr/>
        </p:nvSpPr>
        <p:spPr>
          <a:xfrm>
            <a:off x="1110913" y="2601445"/>
            <a:ext cx="2250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chemeClr val="bg1">
                    <a:lumMod val="65000"/>
                  </a:schemeClr>
                </a:solidFill>
              </a:rPr>
              <a:t>(De Bruijn notation)</a:t>
            </a:r>
          </a:p>
        </p:txBody>
      </p:sp>
    </p:spTree>
    <p:extLst>
      <p:ext uri="{BB962C8B-B14F-4D97-AF65-F5344CB8AC3E}">
        <p14:creationId xmlns:p14="http://schemas.microsoft.com/office/powerpoint/2010/main" val="264244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5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5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2" grpId="0"/>
      <p:bldP spid="9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2FB0E-2A0C-4EED-8A28-DBDCBC480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Automated reification of Coq terms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658C26-59A6-4754-8B5F-8F7F39431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41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B8A2FC7-F943-4698-BFD0-55D44C38B96B}"/>
                  </a:ext>
                </a:extLst>
              </p:cNvPr>
              <p:cNvSpPr txBox="1"/>
              <p:nvPr/>
            </p:nvSpPr>
            <p:spPr>
              <a:xfrm>
                <a:off x="3135029" y="1557726"/>
                <a:ext cx="6737037" cy="1938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i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Class</m:t>
                      </m:r>
                      <m:r>
                        <a:rPr lang="en-US" sz="240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Definability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On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40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: </m:t>
                          </m:r>
                          <m:r>
                            <m:rPr>
                              <m:sty m:val="p"/>
                            </m:rPr>
                            <a:rPr lang="en-US" sz="2400" i="0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Type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≔{</m:t>
                      </m:r>
                    </m:oMath>
                  </m:oMathPara>
                </a14:m>
                <a:endParaRPr lang="en-US" sz="2400">
                  <a:solidFill>
                    <a:schemeClr val="bg1">
                      <a:lumMod val="6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Is</m:t>
                      </m:r>
                      <m:r>
                        <a:rPr lang="en-US" sz="2400" b="0" i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Definable</m:t>
                      </m:r>
                      <m:r>
                        <a:rPr lang="en-US" sz="2400" b="0" i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  <m:r>
                        <a:rPr lang="en-US" sz="24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40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list</m:t>
                          </m:r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𝒮</m:t>
                          </m:r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Prop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}.</m:t>
                      </m:r>
                    </m:oMath>
                  </m:oMathPara>
                </a14:m>
                <a:endParaRPr lang="en-US" sz="2400" b="0">
                  <a:solidFill>
                    <a:schemeClr val="bg1">
                      <a:lumMod val="6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Existing</m:t>
                      </m:r>
                      <m:r>
                        <a:rPr lang="en-US" sz="2400" b="0" i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Class</m:t>
                      </m:r>
                      <m:r>
                        <a:rPr lang="en-US" sz="2400" b="0" i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Is</m:t>
                      </m:r>
                      <m:r>
                        <a:rPr lang="en-US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Definable</m:t>
                      </m:r>
                      <m:r>
                        <a:rPr lang="en-US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′.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Notation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Is</m:t>
                      </m:r>
                      <m:r>
                        <a:rPr lang="en-US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Definable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≔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Is</m:t>
                      </m:r>
                      <m:r>
                        <a:rPr lang="en-US" sz="2400" b="0" i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Definabl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const</m:t>
                          </m:r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b="0">
                  <a:solidFill>
                    <a:schemeClr val="bg1">
                      <a:lumMod val="6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B8A2FC7-F943-4698-BFD0-55D44C38B9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5029" y="1557726"/>
                <a:ext cx="6737037" cy="1938992"/>
              </a:xfrm>
              <a:prstGeom prst="rect">
                <a:avLst/>
              </a:prstGeom>
              <a:blipFill>
                <a:blip r:embed="rId3"/>
                <a:stretch>
                  <a:fillRect l="-7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0FA8F9E9-C6F1-4FE2-AF8A-3AAF95E4EDA7}"/>
              </a:ext>
            </a:extLst>
          </p:cNvPr>
          <p:cNvSpPr txBox="1"/>
          <p:nvPr/>
        </p:nvSpPr>
        <p:spPr>
          <a:xfrm>
            <a:off x="838200" y="3728670"/>
            <a:ext cx="17443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chemeClr val="accent2"/>
                </a:solidFill>
              </a:rPr>
              <a:t>Instances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6D53DA-8DB6-4A5C-B1B3-950BFCCEBA3F}"/>
              </a:ext>
            </a:extLst>
          </p:cNvPr>
          <p:cNvSpPr txBox="1"/>
          <p:nvPr/>
        </p:nvSpPr>
        <p:spPr>
          <a:xfrm>
            <a:off x="2237747" y="4492109"/>
            <a:ext cx="2905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bg1">
                    <a:lumMod val="6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Definability_On </a:t>
            </a:r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Prop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75E3835-729F-43EE-9BEF-5AD4E92C6642}"/>
                  </a:ext>
                </a:extLst>
              </p:cNvPr>
              <p:cNvSpPr txBox="1"/>
              <p:nvPr/>
            </p:nvSpPr>
            <p:spPr>
              <a:xfrm>
                <a:off x="7427462" y="4488980"/>
                <a:ext cx="246176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Definability_On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𝒮</m:t>
                    </m:r>
                  </m:oMath>
                </a14:m>
                <a:endParaRPr lang="en-US" sz="2400">
                  <a:solidFill>
                    <a:schemeClr val="tx1">
                      <a:lumMod val="75000"/>
                      <a:lumOff val="2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75E3835-729F-43EE-9BEF-5AD4E92C66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7462" y="4488980"/>
                <a:ext cx="2461764" cy="461665"/>
              </a:xfrm>
              <a:prstGeom prst="rect">
                <a:avLst/>
              </a:prstGeom>
              <a:blipFill>
                <a:blip r:embed="rId4"/>
                <a:stretch>
                  <a:fillRect l="-3713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5DCC5E2-8E65-4CE5-AA30-8CF9D89464D6}"/>
                  </a:ext>
                </a:extLst>
              </p:cNvPr>
              <p:cNvSpPr txBox="1"/>
              <p:nvPr/>
            </p:nvSpPr>
            <p:spPr>
              <a:xfrm>
                <a:off x="3280678" y="5280116"/>
                <a:ext cx="5630644" cy="8790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</m:ctrlPr>
                        </m:fPr>
                        <m:num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 i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</a:rPr>
                                  <m:t>Definabilit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</a:rPr>
                                  <m:t>y</m:t>
                                </m:r>
                                <m:r>
                                  <a:rPr lang="en-US" sz="2400" b="0" i="0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_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On</m:t>
                                </m:r>
                                <m:r>
                                  <a:rPr lang="en-US" sz="2400" b="0" i="0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d>
                                  <m:dPr>
                                    <m:ctrlPr>
                                      <a:rPr lang="en-US" sz="240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400" i="0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</a:rPr>
                                      <m:t>A</m:t>
                                    </m:r>
                                  </m:e>
                                </m:d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a:rPr lang="en-US" sz="2400" i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</a:rPr>
                                  <m:t>Definability</m:t>
                                </m:r>
                                <m:r>
                                  <a:rPr lang="en-US" sz="2400" i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</a:rPr>
                                  <m:t>_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400" i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</a:rPr>
                                  <m:t>On</m:t>
                                </m:r>
                                <m:r>
                                  <a:rPr lang="en-US" sz="2400" i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</a:rPr>
                                  <m:t> (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B</m:t>
                                </m:r>
                                <m:r>
                                  <a:rPr lang="en-US" sz="2400" i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</a:rPr>
                                  <m:t>)</m:t>
                                </m:r>
                              </m:e>
                            </m:mr>
                          </m:m>
                        </m:num>
                        <m:den>
                          <m:r>
                            <m:rPr>
                              <m:sty m:val="p"/>
                            </m:rPr>
                            <a:rPr lang="en-US" sz="2400" i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m:t>Definabilit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</a:rPr>
                            <m:t>y</m:t>
                          </m:r>
                          <m:r>
                            <a:rPr lang="en-US" sz="2400" b="0" i="0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On</m:t>
                          </m:r>
                          <m:r>
                            <a:rPr lang="en-US" sz="2400" b="0" i="0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40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400" i="0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</a:rPr>
                                <m:t>A</m:t>
                              </m:r>
                              <m:r>
                                <a:rPr lang="en-US" sz="2400" i="0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</a:rPr>
                                <m:t> → </m:t>
                              </m:r>
                              <m:r>
                                <m:rPr>
                                  <m:sty m:val="p"/>
                                </m:rPr>
                                <a:rPr lang="en-US" sz="2400" i="0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</a:rPr>
                                <m:t>B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5DCC5E2-8E65-4CE5-AA30-8CF9D89464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0678" y="5280116"/>
                <a:ext cx="5630644" cy="8790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262420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>
        <p159:morph option="byWord"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02AC5-064B-4DD1-9C8B-BFA628FAB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Encodings of Types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B8D473-A062-4DE6-8DC5-4855FDF94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42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790B748-20BE-43FB-B145-A20994C3259D}"/>
                  </a:ext>
                </a:extLst>
              </p:cNvPr>
              <p:cNvSpPr txBox="1"/>
              <p:nvPr/>
            </p:nvSpPr>
            <p:spPr>
              <a:xfrm>
                <a:off x="2870469" y="1642513"/>
                <a:ext cx="6451061" cy="18158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Class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Encoding</m:t>
                      </m:r>
                      <m:r>
                        <a:rPr lang="en-US" sz="2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_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Of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Type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≔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{</m:t>
                      </m:r>
                    </m:oMath>
                    <m:oMath xmlns:m="http://schemas.openxmlformats.org/officeDocument/2006/math">
                      <m:r>
                        <a:rPr lang="en-US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encoding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class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: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Class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en-US" sz="2800" b="0" i="1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encode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: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≃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encoding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class</m:t>
                      </m:r>
                    </m:oMath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}.</m:t>
                      </m:r>
                    </m:oMath>
                  </m:oMathPara>
                </a14:m>
                <a:endParaRPr lang="en-US" sz="2800" b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790B748-20BE-43FB-B145-A20994C325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0469" y="1642513"/>
                <a:ext cx="6451061" cy="18158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3C349A6-5001-451F-9187-64B56172A3FB}"/>
                  </a:ext>
                </a:extLst>
              </p:cNvPr>
              <p:cNvSpPr txBox="1"/>
              <p:nvPr/>
            </p:nvSpPr>
            <p:spPr>
              <a:xfrm>
                <a:off x="7215171" y="4027046"/>
                <a:ext cx="21435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Encoding</m:t>
                      </m:r>
                      <m:r>
                        <a:rPr lang="en-US" sz="2400" b="0" i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_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Of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𝔽</m:t>
                      </m:r>
                    </m:oMath>
                  </m:oMathPara>
                </a14:m>
                <a:endParaRPr lang="en-US" sz="2400" b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3C349A6-5001-451F-9187-64B56172A3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5171" y="4027046"/>
                <a:ext cx="2143536" cy="461665"/>
              </a:xfrm>
              <a:prstGeom prst="rect">
                <a:avLst/>
              </a:prstGeom>
              <a:blipFill>
                <a:blip r:embed="rId3"/>
                <a:stretch>
                  <a:fillRect l="-570" b="-1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86E88B-954E-46A1-833D-561BAB80B8F5}"/>
                  </a:ext>
                </a:extLst>
              </p:cNvPr>
              <p:cNvSpPr txBox="1"/>
              <p:nvPr/>
            </p:nvSpPr>
            <p:spPr>
              <a:xfrm>
                <a:off x="2456061" y="4027047"/>
                <a:ext cx="21771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Encoding</m:t>
                      </m:r>
                      <m:r>
                        <a:rPr lang="en-US" sz="2400" b="0" i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_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Of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</m:oMath>
                  </m:oMathPara>
                </a14:m>
                <a:endParaRPr lang="en-US" sz="2400" b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86E88B-954E-46A1-833D-561BAB80B8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6061" y="4027047"/>
                <a:ext cx="2177199" cy="461665"/>
              </a:xfrm>
              <a:prstGeom prst="rect">
                <a:avLst/>
              </a:prstGeom>
              <a:blipFill>
                <a:blip r:embed="rId4"/>
                <a:stretch>
                  <a:fillRect l="-560" b="-1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BC76834-7F1D-448D-B0F7-AE67404B2359}"/>
                  </a:ext>
                </a:extLst>
              </p:cNvPr>
              <p:cNvSpPr txBox="1"/>
              <p:nvPr/>
            </p:nvSpPr>
            <p:spPr>
              <a:xfrm>
                <a:off x="4715459" y="4548454"/>
                <a:ext cx="2540888" cy="8578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Encoding</m:t>
                          </m:r>
                          <m:r>
                            <a:rPr lang="en-US" sz="2400" b="0" i="0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Of</m:t>
                          </m:r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Definability</m:t>
                          </m:r>
                          <m:r>
                            <a:rPr lang="en-US" sz="2400" b="0" i="0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On</m:t>
                          </m:r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US" sz="2400" b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BC76834-7F1D-448D-B0F7-AE67404B23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5459" y="4548454"/>
                <a:ext cx="2540888" cy="85786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2C3BA17-A999-4F92-A42C-F6EC3B348FE4}"/>
                  </a:ext>
                </a:extLst>
              </p:cNvPr>
              <p:cNvSpPr txBox="1"/>
              <p:nvPr/>
            </p:nvSpPr>
            <p:spPr>
              <a:xfrm>
                <a:off x="2297364" y="5466060"/>
                <a:ext cx="2494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Definability_On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endParaRPr lang="en-US" sz="2400">
                  <a:solidFill>
                    <a:schemeClr val="bg1">
                      <a:lumMod val="6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2C3BA17-A999-4F92-A42C-F6EC3B348F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7364" y="5466060"/>
                <a:ext cx="2494594" cy="461665"/>
              </a:xfrm>
              <a:prstGeom prst="rect">
                <a:avLst/>
              </a:prstGeom>
              <a:blipFill>
                <a:blip r:embed="rId6"/>
                <a:stretch>
                  <a:fillRect l="-3912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!!TextBox 9">
                <a:extLst>
                  <a:ext uri="{FF2B5EF4-FFF2-40B4-BE49-F238E27FC236}">
                    <a16:creationId xmlns:a16="http://schemas.microsoft.com/office/drawing/2014/main" id="{DE25316E-B128-4415-B276-0663709A225F}"/>
                  </a:ext>
                </a:extLst>
              </p:cNvPr>
              <p:cNvSpPr txBox="1"/>
              <p:nvPr/>
            </p:nvSpPr>
            <p:spPr>
              <a:xfrm>
                <a:off x="7056473" y="5466060"/>
                <a:ext cx="24609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>
                    <a:solidFill>
                      <a:schemeClr val="bg1">
                        <a:lumMod val="6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Definability_On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𝔽</m:t>
                    </m:r>
                  </m:oMath>
                </a14:m>
                <a:endParaRPr lang="en-US" sz="2400">
                  <a:solidFill>
                    <a:schemeClr val="tx1">
                      <a:lumMod val="75000"/>
                      <a:lumOff val="2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0" name="!!TextBox 9">
                <a:extLst>
                  <a:ext uri="{FF2B5EF4-FFF2-40B4-BE49-F238E27FC236}">
                    <a16:creationId xmlns:a16="http://schemas.microsoft.com/office/drawing/2014/main" id="{DE25316E-B128-4415-B276-0663709A22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6473" y="5466060"/>
                <a:ext cx="2460930" cy="461665"/>
              </a:xfrm>
              <a:prstGeom prst="rect">
                <a:avLst/>
              </a:prstGeom>
              <a:blipFill>
                <a:blip r:embed="rId7"/>
                <a:stretch>
                  <a:fillRect l="-3970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BAC3E59E-FC7E-42FB-AB2A-54335052BFF8}"/>
              </a:ext>
            </a:extLst>
          </p:cNvPr>
          <p:cNvSpPr txBox="1"/>
          <p:nvPr/>
        </p:nvSpPr>
        <p:spPr>
          <a:xfrm>
            <a:off x="838200" y="3528645"/>
            <a:ext cx="17443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chemeClr val="accent2"/>
                </a:solidFill>
              </a:rPr>
              <a:t>Instances</a:t>
            </a:r>
          </a:p>
        </p:txBody>
      </p: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D527F407-2F94-4E51-826F-8D1E85D3AB5B}"/>
              </a:ext>
            </a:extLst>
          </p:cNvPr>
          <p:cNvCxnSpPr>
            <a:stCxn id="6" idx="2"/>
            <a:endCxn id="9" idx="0"/>
          </p:cNvCxnSpPr>
          <p:nvPr/>
        </p:nvCxnSpPr>
        <p:spPr>
          <a:xfrm rot="5400000">
            <a:off x="3055987" y="4977386"/>
            <a:ext cx="977348" cy="12700"/>
          </a:xfrm>
          <a:prstGeom prst="bentConnector3">
            <a:avLst/>
          </a:prstGeom>
          <a:ln w="12700">
            <a:solidFill>
              <a:schemeClr val="bg1">
                <a:lumMod val="65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3E43F9B0-57DA-4CC8-870B-92483B5446C4}"/>
              </a:ext>
            </a:extLst>
          </p:cNvPr>
          <p:cNvCxnSpPr>
            <a:cxnSpLocks/>
            <a:stCxn id="8" idx="1"/>
            <a:endCxn id="9" idx="0"/>
          </p:cNvCxnSpPr>
          <p:nvPr/>
        </p:nvCxnSpPr>
        <p:spPr>
          <a:xfrm rot="10800000" flipV="1">
            <a:off x="3544661" y="4977386"/>
            <a:ext cx="1170798" cy="488674"/>
          </a:xfrm>
          <a:prstGeom prst="bentConnector2">
            <a:avLst/>
          </a:prstGeom>
          <a:ln w="12700">
            <a:solidFill>
              <a:schemeClr val="bg1">
                <a:lumMod val="65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C0E12076-883E-419D-8816-A75ACB994C43}"/>
              </a:ext>
            </a:extLst>
          </p:cNvPr>
          <p:cNvCxnSpPr>
            <a:cxnSpLocks/>
            <a:stCxn id="8" idx="3"/>
            <a:endCxn id="10" idx="0"/>
          </p:cNvCxnSpPr>
          <p:nvPr/>
        </p:nvCxnSpPr>
        <p:spPr>
          <a:xfrm>
            <a:off x="7256347" y="4977386"/>
            <a:ext cx="1030591" cy="488674"/>
          </a:xfrm>
          <a:prstGeom prst="bentConnector2">
            <a:avLst/>
          </a:prstGeom>
          <a:ln w="12700">
            <a:solidFill>
              <a:schemeClr val="bg1">
                <a:lumMod val="65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41036C52-8F1C-4BC6-92F6-B95FF80D69BF}"/>
              </a:ext>
            </a:extLst>
          </p:cNvPr>
          <p:cNvCxnSpPr>
            <a:cxnSpLocks/>
            <a:stCxn id="5" idx="2"/>
            <a:endCxn id="10" idx="0"/>
          </p:cNvCxnSpPr>
          <p:nvPr/>
        </p:nvCxnSpPr>
        <p:spPr>
          <a:xfrm rot="5400000">
            <a:off x="7798265" y="4977385"/>
            <a:ext cx="977349" cy="1"/>
          </a:xfrm>
          <a:prstGeom prst="bentConnector3">
            <a:avLst>
              <a:gd name="adj1" fmla="val 50000"/>
            </a:avLst>
          </a:prstGeom>
          <a:ln w="12700">
            <a:solidFill>
              <a:schemeClr val="bg1">
                <a:lumMod val="65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15C3CAA1-15FC-45A6-8895-CEF8EF89C4C3}"/>
                  </a:ext>
                </a:extLst>
              </p:cNvPr>
              <p:cNvSpPr txBox="1"/>
              <p:nvPr/>
            </p:nvSpPr>
            <p:spPr>
              <a:xfrm>
                <a:off x="2888903" y="6259810"/>
                <a:ext cx="641419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>
                    <a:solidFill>
                      <a:schemeClr val="accent1"/>
                    </a:solidFill>
                  </a:rPr>
                  <a:t>We can reuse definitions and lemmas on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US" sz="2400">
                    <a:solidFill>
                      <a:schemeClr val="accent1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𝔽</m:t>
                    </m:r>
                  </m:oMath>
                </a14:m>
                <a:r>
                  <a:rPr lang="en-US" sz="2400">
                    <a:solidFill>
                      <a:schemeClr val="accent1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15C3CAA1-15FC-45A6-8895-CEF8EF89C4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8903" y="6259810"/>
                <a:ext cx="6414192" cy="461665"/>
              </a:xfrm>
              <a:prstGeom prst="rect">
                <a:avLst/>
              </a:prstGeom>
              <a:blipFill>
                <a:blip r:embed="rId8"/>
                <a:stretch>
                  <a:fillRect l="-1521" t="-10526" r="-475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8036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3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99C2D-EB05-4AB6-B66E-5903A6142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30D45B-D20D-4E6A-933B-5826723AD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43</a:t>
            </a:fld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53783F4-0A6A-466E-84F4-1A40295BDCAE}"/>
              </a:ext>
            </a:extLst>
          </p:cNvPr>
          <p:cNvSpPr txBox="1"/>
          <p:nvPr/>
        </p:nvSpPr>
        <p:spPr>
          <a:xfrm>
            <a:off x="1654829" y="4998588"/>
            <a:ext cx="95071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Current state: </a:t>
            </a:r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</a:rPr>
              <a:t>work-in-progress formalization of basic first-order set theory</a:t>
            </a:r>
          </a:p>
          <a:p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</a:rPr>
              <a:t>     </a:t>
            </a:r>
            <a:r>
              <a:rPr lang="en-US" sz="2400">
                <a:solidFill>
                  <a:schemeClr val="accent2"/>
                </a:solidFill>
              </a:rPr>
              <a:t>Next steps: </a:t>
            </a:r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</a:rPr>
              <a:t>formalisation of 1, maybe 2, 3 and 4</a:t>
            </a:r>
          </a:p>
          <a:p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Optional: Sierpiński‘s theorem from last talk in HoTT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15C8FCA-B36A-4CB6-83BA-7111BE55383D}"/>
              </a:ext>
            </a:extLst>
          </p:cNvPr>
          <p:cNvSpPr/>
          <p:nvPr/>
        </p:nvSpPr>
        <p:spPr>
          <a:xfrm>
            <a:off x="2770912" y="1533236"/>
            <a:ext cx="6858864" cy="32520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D1029310-55EA-4171-AFE8-EF8B6FC7B6CC}"/>
              </a:ext>
            </a:extLst>
          </p:cNvPr>
          <p:cNvGrpSpPr>
            <a:grpSpLocks/>
          </p:cNvGrpSpPr>
          <p:nvPr/>
        </p:nvGrpSpPr>
        <p:grpSpPr>
          <a:xfrm>
            <a:off x="3138613" y="1811788"/>
            <a:ext cx="6282475" cy="3001582"/>
            <a:chOff x="1968500" y="2180071"/>
            <a:chExt cx="8655804" cy="4710459"/>
          </a:xfrm>
        </p:grpSpPr>
        <p:sp>
          <p:nvSpPr>
            <p:cNvPr id="22" name="!!Rectangle 1">
              <a:extLst>
                <a:ext uri="{FF2B5EF4-FFF2-40B4-BE49-F238E27FC236}">
                  <a16:creationId xmlns:a16="http://schemas.microsoft.com/office/drawing/2014/main" id="{C9515FF4-9A08-436F-B110-86C42CF0D1B8}"/>
                </a:ext>
              </a:extLst>
            </p:cNvPr>
            <p:cNvSpPr/>
            <p:nvPr/>
          </p:nvSpPr>
          <p:spPr>
            <a:xfrm>
              <a:off x="4174524" y="3264158"/>
              <a:ext cx="3842952" cy="4843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" name="!!Text 1">
                  <a:extLst>
                    <a:ext uri="{FF2B5EF4-FFF2-40B4-BE49-F238E27FC236}">
                      <a16:creationId xmlns:a16="http://schemas.microsoft.com/office/drawing/2014/main" id="{7A6EE5A1-3CA6-419E-B738-3D1882577038}"/>
                    </a:ext>
                  </a:extLst>
                </p:cNvPr>
                <p:cNvSpPr/>
                <p:nvPr/>
              </p:nvSpPr>
              <p:spPr>
                <a:xfrm>
                  <a:off x="4174524" y="3260114"/>
                  <a:ext cx="3842952" cy="57960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lvl="0">
                    <a:lnSpc>
                      <a:spcPct val="90000"/>
                    </a:lnSpc>
                    <a:spcBef>
                      <a:spcPts val="1000"/>
                    </a:spcBef>
                  </a:pPr>
                  <a:r>
                    <a:rPr lang="en-US" sz="2000">
                      <a:solidFill>
                        <a:schemeClr val="tx2"/>
                      </a:solidFill>
                    </a:rPr>
                    <a:t>1.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US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, ∈</m:t>
                          </m:r>
                        </m:e>
                      </m:d>
                    </m:oMath>
                  </a14:m>
                  <a:r>
                    <a:rPr lang="en-US" sz="2000">
                      <a:solidFill>
                        <a:schemeClr val="tx2"/>
                      </a:solidFill>
                    </a:rPr>
                    <a:t> is a model of ZF.</a:t>
                  </a:r>
                </a:p>
              </p:txBody>
            </p:sp>
          </mc:Choice>
          <mc:Fallback>
            <p:sp>
              <p:nvSpPr>
                <p:cNvPr id="23" name="!!Text 1">
                  <a:extLst>
                    <a:ext uri="{FF2B5EF4-FFF2-40B4-BE49-F238E27FC236}">
                      <a16:creationId xmlns:a16="http://schemas.microsoft.com/office/drawing/2014/main" id="{7A6EE5A1-3CA6-419E-B738-3D188257703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74524" y="3260114"/>
                  <a:ext cx="3842952" cy="579602"/>
                </a:xfrm>
                <a:prstGeom prst="rect">
                  <a:avLst/>
                </a:prstGeom>
                <a:blipFill>
                  <a:blip r:embed="rId2"/>
                  <a:stretch>
                    <a:fillRect l="-2407" t="-16393" r="-875" b="-27869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!!Rectangle 4">
              <a:extLst>
                <a:ext uri="{FF2B5EF4-FFF2-40B4-BE49-F238E27FC236}">
                  <a16:creationId xmlns:a16="http://schemas.microsoft.com/office/drawing/2014/main" id="{7D1BDC7C-3E37-44E9-A663-B85633671194}"/>
                </a:ext>
              </a:extLst>
            </p:cNvPr>
            <p:cNvSpPr/>
            <p:nvPr/>
          </p:nvSpPr>
          <p:spPr>
            <a:xfrm>
              <a:off x="3106721" y="5872026"/>
              <a:ext cx="5978556" cy="48013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5" name="!Text 4">
                  <a:extLst>
                    <a:ext uri="{FF2B5EF4-FFF2-40B4-BE49-F238E27FC236}">
                      <a16:creationId xmlns:a16="http://schemas.microsoft.com/office/drawing/2014/main" id="{69711E98-082C-43B7-AEC5-3CDA14D1B49F}"/>
                    </a:ext>
                  </a:extLst>
                </p:cNvPr>
                <p:cNvSpPr/>
                <p:nvPr/>
              </p:nvSpPr>
              <p:spPr>
                <a:xfrm>
                  <a:off x="3106724" y="5876226"/>
                  <a:ext cx="5978552" cy="1014304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lvl="0">
                    <a:lnSpc>
                      <a:spcPct val="90000"/>
                    </a:lnSpc>
                    <a:spcBef>
                      <a:spcPts val="1000"/>
                    </a:spcBef>
                  </a:pPr>
                  <a:r>
                    <a:rPr lang="en-US" sz="2000" b="0">
                      <a:solidFill>
                        <a:schemeClr val="tx2"/>
                      </a:solidFill>
                    </a:rPr>
                    <a:t>4.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</m:oMath>
                  </a14:m>
                  <a:r>
                    <a:rPr lang="en-US" sz="2000">
                      <a:solidFill>
                        <a:schemeClr val="tx2"/>
                      </a:solidFill>
                    </a:rPr>
                    <a:t> satisfies the well-ordering theorem.</a:t>
                  </a:r>
                </a:p>
              </p:txBody>
            </p:sp>
          </mc:Choice>
          <mc:Fallback>
            <p:sp>
              <p:nvSpPr>
                <p:cNvPr id="25" name="!Text 4">
                  <a:extLst>
                    <a:ext uri="{FF2B5EF4-FFF2-40B4-BE49-F238E27FC236}">
                      <a16:creationId xmlns:a16="http://schemas.microsoft.com/office/drawing/2014/main" id="{69711E98-082C-43B7-AEC5-3CDA14D1B49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06724" y="5876226"/>
                  <a:ext cx="5978552" cy="1014304"/>
                </a:xfrm>
                <a:prstGeom prst="rect">
                  <a:avLst/>
                </a:prstGeom>
                <a:blipFill>
                  <a:blip r:embed="rId3"/>
                  <a:stretch>
                    <a:fillRect l="-1404" t="-10377" r="-1124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" name="Connector: Elbow 25">
              <a:extLst>
                <a:ext uri="{FF2B5EF4-FFF2-40B4-BE49-F238E27FC236}">
                  <a16:creationId xmlns:a16="http://schemas.microsoft.com/office/drawing/2014/main" id="{3DCE3606-A0D2-4CC5-A2CA-ED02BACE9FD2}"/>
                </a:ext>
              </a:extLst>
            </p:cNvPr>
            <p:cNvCxnSpPr>
              <a:cxnSpLocks/>
              <a:stCxn id="31" idx="2"/>
              <a:endCxn id="25" idx="0"/>
            </p:cNvCxnSpPr>
            <p:nvPr/>
          </p:nvCxnSpPr>
          <p:spPr>
            <a:xfrm rot="16200000" flipH="1">
              <a:off x="4292386" y="4072611"/>
              <a:ext cx="1051354" cy="2555876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bg2">
                  <a:lumMod val="9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or: Elbow 26">
              <a:extLst>
                <a:ext uri="{FF2B5EF4-FFF2-40B4-BE49-F238E27FC236}">
                  <a16:creationId xmlns:a16="http://schemas.microsoft.com/office/drawing/2014/main" id="{1149EBD4-943C-4C75-B237-AA4D0C6F653A}"/>
                </a:ext>
              </a:extLst>
            </p:cNvPr>
            <p:cNvCxnSpPr>
              <a:cxnSpLocks/>
              <a:stCxn id="29" idx="2"/>
              <a:endCxn id="25" idx="0"/>
            </p:cNvCxnSpPr>
            <p:nvPr/>
          </p:nvCxnSpPr>
          <p:spPr>
            <a:xfrm rot="5400000">
              <a:off x="6893265" y="4027611"/>
              <a:ext cx="1051352" cy="2645879"/>
            </a:xfrm>
            <a:prstGeom prst="bentConnector3">
              <a:avLst/>
            </a:prstGeom>
            <a:ln w="28575">
              <a:solidFill>
                <a:schemeClr val="bg2">
                  <a:lumMod val="9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!!Rectangle 3">
              <a:extLst>
                <a:ext uri="{FF2B5EF4-FFF2-40B4-BE49-F238E27FC236}">
                  <a16:creationId xmlns:a16="http://schemas.microsoft.com/office/drawing/2014/main" id="{5BC97DBF-D6EB-442E-961A-EEB7E75863F9}"/>
                </a:ext>
              </a:extLst>
            </p:cNvPr>
            <p:cNvSpPr/>
            <p:nvPr/>
          </p:nvSpPr>
          <p:spPr>
            <a:xfrm>
              <a:off x="6859455" y="4340539"/>
              <a:ext cx="3584840" cy="4843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9" name="!!Text 3">
                  <a:extLst>
                    <a:ext uri="{FF2B5EF4-FFF2-40B4-BE49-F238E27FC236}">
                      <a16:creationId xmlns:a16="http://schemas.microsoft.com/office/drawing/2014/main" id="{14D45500-F91E-478B-B632-728B4DFD1DD7}"/>
                    </a:ext>
                  </a:extLst>
                </p:cNvPr>
                <p:cNvSpPr/>
                <p:nvPr/>
              </p:nvSpPr>
              <p:spPr>
                <a:xfrm>
                  <a:off x="6859454" y="4346842"/>
                  <a:ext cx="3764850" cy="57960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lvl="0">
                    <a:lnSpc>
                      <a:spcPct val="90000"/>
                    </a:lnSpc>
                    <a:spcBef>
                      <a:spcPts val="1000"/>
                    </a:spcBef>
                  </a:pPr>
                  <a:r>
                    <a:rPr lang="en-US" sz="2000">
                      <a:solidFill>
                        <a:schemeClr val="tx2"/>
                      </a:solidFill>
                    </a:rPr>
                    <a:t>3. We can well-order </a:t>
                  </a:r>
                  <a14:m>
                    <m:oMath xmlns:m="http://schemas.openxmlformats.org/officeDocument/2006/math">
                      <m:r>
                        <a:rPr lang="en-US" sz="20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</m:oMath>
                  </a14:m>
                  <a:r>
                    <a:rPr lang="en-US" sz="2000">
                      <a:solidFill>
                        <a:schemeClr val="tx2"/>
                      </a:solidFill>
                    </a:rPr>
                    <a:t>.</a:t>
                  </a:r>
                </a:p>
              </p:txBody>
            </p:sp>
          </mc:Choice>
          <mc:Fallback>
            <p:sp>
              <p:nvSpPr>
                <p:cNvPr id="29" name="!!Text 3">
                  <a:extLst>
                    <a:ext uri="{FF2B5EF4-FFF2-40B4-BE49-F238E27FC236}">
                      <a16:creationId xmlns:a16="http://schemas.microsoft.com/office/drawing/2014/main" id="{14D45500-F91E-478B-B632-728B4DFD1DD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59454" y="4346842"/>
                  <a:ext cx="3764850" cy="579602"/>
                </a:xfrm>
                <a:prstGeom prst="rect">
                  <a:avLst/>
                </a:prstGeom>
                <a:blipFill>
                  <a:blip r:embed="rId4"/>
                  <a:stretch>
                    <a:fillRect l="-2232" t="-18333" b="-30000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" name="!!Background 2">
              <a:extLst>
                <a:ext uri="{FF2B5EF4-FFF2-40B4-BE49-F238E27FC236}">
                  <a16:creationId xmlns:a16="http://schemas.microsoft.com/office/drawing/2014/main" id="{4DC8B7D0-0C94-42CB-BA57-34066864D306}"/>
                </a:ext>
              </a:extLst>
            </p:cNvPr>
            <p:cNvSpPr/>
            <p:nvPr/>
          </p:nvSpPr>
          <p:spPr>
            <a:xfrm>
              <a:off x="1968500" y="4342638"/>
              <a:ext cx="3143250" cy="4843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" name="!!Text 2">
                  <a:extLst>
                    <a:ext uri="{FF2B5EF4-FFF2-40B4-BE49-F238E27FC236}">
                      <a16:creationId xmlns:a16="http://schemas.microsoft.com/office/drawing/2014/main" id="{64F98E7E-7CA2-49E4-AF81-7013E59FA62C}"/>
                    </a:ext>
                  </a:extLst>
                </p:cNvPr>
                <p:cNvSpPr/>
                <p:nvPr/>
              </p:nvSpPr>
              <p:spPr>
                <a:xfrm>
                  <a:off x="1968500" y="4346842"/>
                  <a:ext cx="3143250" cy="57960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lvl="0">
                    <a:lnSpc>
                      <a:spcPct val="90000"/>
                    </a:lnSpc>
                    <a:spcBef>
                      <a:spcPts val="1000"/>
                    </a:spcBef>
                  </a:pPr>
                  <a:r>
                    <a:rPr lang="en-US" sz="2000">
                      <a:solidFill>
                        <a:schemeClr val="tx2"/>
                      </a:solidFill>
                    </a:rPr>
                    <a:t>2.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</m:oMath>
                  </a14:m>
                  <a:r>
                    <a:rPr lang="en-US" sz="2000">
                      <a:solidFill>
                        <a:schemeClr val="tx2"/>
                      </a:solidFill>
                    </a:rPr>
                    <a:t> satisfies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</m:oMath>
                  </a14:m>
                  <a:r>
                    <a:rPr lang="en-US" sz="2000">
                      <a:solidFill>
                        <a:schemeClr val="tx2"/>
                      </a:solidFill>
                    </a:rPr>
                    <a:t>.</a:t>
                  </a:r>
                </a:p>
              </p:txBody>
            </p:sp>
          </mc:Choice>
          <mc:Fallback>
            <p:sp>
              <p:nvSpPr>
                <p:cNvPr id="31" name="!!Text 2">
                  <a:extLst>
                    <a:ext uri="{FF2B5EF4-FFF2-40B4-BE49-F238E27FC236}">
                      <a16:creationId xmlns:a16="http://schemas.microsoft.com/office/drawing/2014/main" id="{64F98E7E-7CA2-49E4-AF81-7013E59FA62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68500" y="4346842"/>
                  <a:ext cx="3143250" cy="579602"/>
                </a:xfrm>
                <a:prstGeom prst="rect">
                  <a:avLst/>
                </a:prstGeom>
                <a:blipFill>
                  <a:blip r:embed="rId5"/>
                  <a:stretch>
                    <a:fillRect l="-2941" t="-18333" b="-30000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2" name="!!Rectangle 0">
              <a:extLst>
                <a:ext uri="{FF2B5EF4-FFF2-40B4-BE49-F238E27FC236}">
                  <a16:creationId xmlns:a16="http://schemas.microsoft.com/office/drawing/2014/main" id="{54BD5350-F941-44D3-953F-DC435DA47BF3}"/>
                </a:ext>
              </a:extLst>
            </p:cNvPr>
            <p:cNvSpPr/>
            <p:nvPr/>
          </p:nvSpPr>
          <p:spPr>
            <a:xfrm>
              <a:off x="4373461" y="2184115"/>
              <a:ext cx="3445078" cy="48395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3" name="!!Text 0">
                  <a:extLst>
                    <a:ext uri="{FF2B5EF4-FFF2-40B4-BE49-F238E27FC236}">
                      <a16:creationId xmlns:a16="http://schemas.microsoft.com/office/drawing/2014/main" id="{F19B0671-1D1A-4590-80EE-10DB03206F35}"/>
                    </a:ext>
                  </a:extLst>
                </p:cNvPr>
                <p:cNvSpPr/>
                <p:nvPr/>
              </p:nvSpPr>
              <p:spPr>
                <a:xfrm>
                  <a:off x="4373461" y="2180071"/>
                  <a:ext cx="3445078" cy="1014304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lvl="0">
                    <a:lnSpc>
                      <a:spcPct val="90000"/>
                    </a:lnSpc>
                    <a:spcBef>
                      <a:spcPts val="1000"/>
                    </a:spcBef>
                  </a:pPr>
                  <a:r>
                    <a:rPr lang="en-US" sz="2000">
                      <a:solidFill>
                        <a:schemeClr val="tx2"/>
                      </a:solidFill>
                    </a:rPr>
                    <a:t>0. We define a class </a:t>
                  </a:r>
                  <a14:m>
                    <m:oMath xmlns:m="http://schemas.openxmlformats.org/officeDocument/2006/math">
                      <m:r>
                        <a:rPr lang="en-US" sz="20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</m:oMath>
                  </a14:m>
                  <a:r>
                    <a:rPr lang="en-US" sz="2000">
                      <a:solidFill>
                        <a:schemeClr val="tx2"/>
                      </a:solidFill>
                    </a:rPr>
                    <a:t>.</a:t>
                  </a:r>
                </a:p>
              </p:txBody>
            </p:sp>
          </mc:Choice>
          <mc:Fallback>
            <p:sp>
              <p:nvSpPr>
                <p:cNvPr id="33" name="!!Text 0">
                  <a:extLst>
                    <a:ext uri="{FF2B5EF4-FFF2-40B4-BE49-F238E27FC236}">
                      <a16:creationId xmlns:a16="http://schemas.microsoft.com/office/drawing/2014/main" id="{F19B0671-1D1A-4590-80EE-10DB03206F3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73461" y="2180071"/>
                  <a:ext cx="3445078" cy="1014304"/>
                </a:xfrm>
                <a:prstGeom prst="rect">
                  <a:avLst/>
                </a:prstGeom>
                <a:blipFill>
                  <a:blip r:embed="rId6"/>
                  <a:stretch>
                    <a:fillRect l="-2439" t="-9434" r="-1707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239296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2E430-5CE3-428E-A3ED-6075779C7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References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618C46-099C-4F8C-BBB1-637593261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9908-0356-4FDF-B0BE-A844B996ADC1}" type="slidenum">
              <a:rPr lang="de-DE" smtClean="0"/>
              <a:t>44</a:t>
            </a:fld>
            <a:endParaRPr lang="de-D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7A471E-2BB7-4563-A8DF-D9EF4E0DD522}"/>
              </a:ext>
            </a:extLst>
          </p:cNvPr>
          <p:cNvSpPr txBox="1"/>
          <p:nvPr/>
        </p:nvSpPr>
        <p:spPr>
          <a:xfrm>
            <a:off x="838200" y="1415845"/>
            <a:ext cx="10937786" cy="494050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/>
              <a:t>Raymond M. Smullyan and Melvin Fitting</a:t>
            </a:r>
            <a:endParaRPr lang="en-US" sz="2000" dirty="0"/>
          </a:p>
          <a:p>
            <a:pPr>
              <a:lnSpc>
                <a:spcPct val="110000"/>
              </a:lnSpc>
            </a:pPr>
            <a:r>
              <a:rPr lang="en-US" sz="2800"/>
              <a:t>Set Theory and the Continuum Problem</a:t>
            </a:r>
            <a:endParaRPr lang="en-US" sz="2800" dirty="0"/>
          </a:p>
          <a:p>
            <a:pPr lvl="0">
              <a:lnSpc>
                <a:spcPct val="150000"/>
              </a:lnSpc>
            </a:pPr>
            <a:r>
              <a:rPr lang="en-US" sz="2000">
                <a:solidFill>
                  <a:schemeClr val="bg1">
                    <a:lumMod val="75000"/>
                  </a:schemeClr>
                </a:solidFill>
              </a:rPr>
              <a:t>Dover Publications, 2010.</a:t>
            </a:r>
            <a:endParaRPr lang="fr-FR" sz="2000">
              <a:solidFill>
                <a:prstClr val="white">
                  <a:lumMod val="75000"/>
                </a:prstClr>
              </a:solidFill>
            </a:endParaRPr>
          </a:p>
          <a:p>
            <a:pPr>
              <a:lnSpc>
                <a:spcPct val="150000"/>
              </a:lnSpc>
            </a:pPr>
            <a:endParaRPr lang="de-DE" sz="80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de-DE" sz="2000"/>
              <a:t>Kurt Gödel.</a:t>
            </a:r>
            <a:endParaRPr lang="de-DE" sz="2000" dirty="0"/>
          </a:p>
          <a:p>
            <a:r>
              <a:rPr lang="en-US" sz="2800"/>
              <a:t>The Consistency of the Axiom of Choice and of the Generalized Continuum-Hypothesis.</a:t>
            </a:r>
          </a:p>
          <a:p>
            <a:r>
              <a:rPr lang="en-US" sz="2000">
                <a:solidFill>
                  <a:schemeClr val="bg1">
                    <a:lumMod val="75000"/>
                  </a:schemeClr>
                </a:solidFill>
              </a:rPr>
              <a:t>Proceedings of the National Academy of Sciences of the United States of America vol. 24, 1938</a:t>
            </a:r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3307176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0DC9F-ADE6-4986-93E7-59E18580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Reflection Theorem 1 (Details)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FD9A4E-30A8-42C4-94D5-E85EF86D3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45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7DE99D-B445-4E45-A423-A8D93397164C}"/>
              </a:ext>
            </a:extLst>
          </p:cNvPr>
          <p:cNvSpPr txBox="1"/>
          <p:nvPr/>
        </p:nvSpPr>
        <p:spPr>
          <a:xfrm>
            <a:off x="8017476" y="672937"/>
            <a:ext cx="3336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>
                <a:solidFill>
                  <a:schemeClr val="bg1">
                    <a:lumMod val="75000"/>
                  </a:schemeClr>
                </a:solidFill>
                <a:latin typeface="+mj-lt"/>
              </a:rPr>
              <a:t>[</a:t>
            </a:r>
            <a:r>
              <a:rPr lang="en-US" sz="2400">
                <a:solidFill>
                  <a:schemeClr val="bg1">
                    <a:lumMod val="75000"/>
                  </a:schemeClr>
                </a:solidFill>
                <a:latin typeface="+mj-lt"/>
              </a:rPr>
              <a:t>à la Tarski-Vaught]</a:t>
            </a:r>
            <a:endParaRPr lang="en-US" sz="24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BB0DDAB-64E0-4366-9B98-0B98D81A3523}"/>
                  </a:ext>
                </a:extLst>
              </p:cNvPr>
              <p:cNvSpPr txBox="1"/>
              <p:nvPr/>
            </p:nvSpPr>
            <p:spPr>
              <a:xfrm>
                <a:off x="838200" y="1690688"/>
                <a:ext cx="8028095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/>
                  <a:t>Fix a class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2400"/>
                  <a:t> and a subset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2400"/>
                  <a:t> and a formula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𝜑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/>
                  <a:t>.</a:t>
                </a:r>
              </a:p>
              <a:p>
                <a:r>
                  <a:rPr lang="en-US" sz="2400"/>
                  <a:t>We can extend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/>
                  <a:t> to a sub</a:t>
                </a:r>
                <a:r>
                  <a:rPr lang="en-US" sz="2400">
                    <a:solidFill>
                      <a:schemeClr val="accent1"/>
                    </a:solidFill>
                  </a:rPr>
                  <a:t>set</a:t>
                </a:r>
                <a:r>
                  <a:rPr lang="en-US" sz="240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2400"/>
                  <a:t> that completely reflects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400"/>
                  <a:t>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BB0DDAB-64E0-4366-9B98-0B98D81A35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690688"/>
                <a:ext cx="8028095" cy="830997"/>
              </a:xfrm>
              <a:prstGeom prst="rect">
                <a:avLst/>
              </a:prstGeom>
              <a:blipFill>
                <a:blip r:embed="rId2"/>
                <a:stretch>
                  <a:fillRect l="-1216" t="-5839" r="-304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C508AF4-7A94-405F-BC90-ACDCE0F80B8C}"/>
                  </a:ext>
                </a:extLst>
              </p:cNvPr>
              <p:cNvSpPr txBox="1"/>
              <p:nvPr/>
            </p:nvSpPr>
            <p:spPr>
              <a:xfrm>
                <a:off x="3178478" y="3162047"/>
                <a:ext cx="6803721" cy="22635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≔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≔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∪</m:t>
                      </m:r>
                      <m:nary>
                        <m:naryPr>
                          <m:chr m:val="⋃"/>
                          <m:sup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𝜓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≺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sub>
                        <m:sup/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some</m:t>
                          </m:r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sets</m:t>
                          </m:r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that</m:t>
                          </m:r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satisfy</m:t>
                          </m:r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𝜓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over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</m:nary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ℕ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≔</m:t>
                      </m:r>
                      <m:nary>
                        <m:naryPr>
                          <m:chr m:val="⋃"/>
                          <m:sup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ℕ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400" b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C508AF4-7A94-405F-BC90-ACDCE0F80B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8478" y="3162047"/>
                <a:ext cx="6803721" cy="22635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2941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0760D-6544-4CEB-BEBB-07D060AE7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Ordinals</a:t>
            </a:r>
            <a:r>
              <a:rPr lang="en-US">
                <a:solidFill>
                  <a:schemeClr val="bg1">
                    <a:lumMod val="65000"/>
                  </a:schemeClr>
                </a:solidFill>
              </a:rPr>
              <a:t> – Counting past infinity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BBD4D5-66D9-4537-BBA5-F6FBC4EBA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5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0942DBF-3E51-4950-A622-241D950E774C}"/>
              </a:ext>
            </a:extLst>
          </p:cNvPr>
          <p:cNvSpPr/>
          <p:nvPr/>
        </p:nvSpPr>
        <p:spPr>
          <a:xfrm>
            <a:off x="1310431" y="1700042"/>
            <a:ext cx="28575" cy="360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87AA402-A4BB-4E9E-8C9D-7E091BB6C69F}"/>
              </a:ext>
            </a:extLst>
          </p:cNvPr>
          <p:cNvSpPr/>
          <p:nvPr/>
        </p:nvSpPr>
        <p:spPr>
          <a:xfrm>
            <a:off x="1958311" y="2199542"/>
            <a:ext cx="28575" cy="2601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D595986-4656-4592-A2B2-D6B03DA63AA9}"/>
              </a:ext>
            </a:extLst>
          </p:cNvPr>
          <p:cNvSpPr/>
          <p:nvPr/>
        </p:nvSpPr>
        <p:spPr>
          <a:xfrm>
            <a:off x="2427321" y="2560431"/>
            <a:ext cx="28575" cy="187922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E4DF387-649B-4465-9F79-66163ABEAA1E}"/>
              </a:ext>
            </a:extLst>
          </p:cNvPr>
          <p:cNvSpPr/>
          <p:nvPr/>
        </p:nvSpPr>
        <p:spPr>
          <a:xfrm>
            <a:off x="2765386" y="2821173"/>
            <a:ext cx="28575" cy="135773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874A045-6DD0-4E5C-8C2B-C87F14AE7B40}"/>
              </a:ext>
            </a:extLst>
          </p:cNvPr>
          <p:cNvSpPr/>
          <p:nvPr/>
        </p:nvSpPr>
        <p:spPr>
          <a:xfrm>
            <a:off x="3009195" y="3009559"/>
            <a:ext cx="28575" cy="98096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D9F93B8-3811-4DDD-8476-A4CCCD5AD3FB}"/>
              </a:ext>
            </a:extLst>
          </p:cNvPr>
          <p:cNvSpPr/>
          <p:nvPr/>
        </p:nvSpPr>
        <p:spPr>
          <a:xfrm>
            <a:off x="3185470" y="3148591"/>
            <a:ext cx="28575" cy="70629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A419943-2609-42B3-908B-C1B27C826288}"/>
              </a:ext>
            </a:extLst>
          </p:cNvPr>
          <p:cNvSpPr/>
          <p:nvPr/>
        </p:nvSpPr>
        <p:spPr>
          <a:xfrm>
            <a:off x="3312828" y="3246590"/>
            <a:ext cx="28575" cy="5102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C533DB1-27FD-4862-9427-819C6417D644}"/>
              </a:ext>
            </a:extLst>
          </p:cNvPr>
          <p:cNvSpPr/>
          <p:nvPr/>
        </p:nvSpPr>
        <p:spPr>
          <a:xfrm>
            <a:off x="3404629" y="3317394"/>
            <a:ext cx="28575" cy="36869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B7A3FA5-C479-422E-92F5-7EB16C5603D0}"/>
              </a:ext>
            </a:extLst>
          </p:cNvPr>
          <p:cNvSpPr/>
          <p:nvPr/>
        </p:nvSpPr>
        <p:spPr>
          <a:xfrm>
            <a:off x="3470835" y="3368549"/>
            <a:ext cx="28575" cy="26637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1398CB4-5C1C-4017-A172-55B88125B449}"/>
              </a:ext>
            </a:extLst>
          </p:cNvPr>
          <p:cNvSpPr/>
          <p:nvPr/>
        </p:nvSpPr>
        <p:spPr>
          <a:xfrm>
            <a:off x="3518429" y="3407606"/>
            <a:ext cx="28575" cy="1907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9A56A97-E66A-400D-A264-F55C2BC63B98}"/>
              </a:ext>
            </a:extLst>
          </p:cNvPr>
          <p:cNvSpPr/>
          <p:nvPr/>
        </p:nvSpPr>
        <p:spPr>
          <a:xfrm>
            <a:off x="3552816" y="3434066"/>
            <a:ext cx="28575" cy="13778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BF60776-8117-4FC5-9DEC-48CC41CEBA61}"/>
              </a:ext>
            </a:extLst>
          </p:cNvPr>
          <p:cNvSpPr/>
          <p:nvPr/>
        </p:nvSpPr>
        <p:spPr>
          <a:xfrm>
            <a:off x="3577602" y="3453183"/>
            <a:ext cx="28575" cy="9954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8672D6A-2306-4762-ADCE-83F395805716}"/>
              </a:ext>
            </a:extLst>
          </p:cNvPr>
          <p:cNvSpPr/>
          <p:nvPr/>
        </p:nvSpPr>
        <p:spPr>
          <a:xfrm>
            <a:off x="3595478" y="3466995"/>
            <a:ext cx="28575" cy="7192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Rectangle 357">
            <a:extLst>
              <a:ext uri="{FF2B5EF4-FFF2-40B4-BE49-F238E27FC236}">
                <a16:creationId xmlns:a16="http://schemas.microsoft.com/office/drawing/2014/main" id="{3A2CA54B-4A99-479A-B73E-639C4993CCB2}"/>
              </a:ext>
            </a:extLst>
          </p:cNvPr>
          <p:cNvSpPr/>
          <p:nvPr/>
        </p:nvSpPr>
        <p:spPr>
          <a:xfrm>
            <a:off x="3623851" y="2199542"/>
            <a:ext cx="28575" cy="259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Rectangle 358">
            <a:extLst>
              <a:ext uri="{FF2B5EF4-FFF2-40B4-BE49-F238E27FC236}">
                <a16:creationId xmlns:a16="http://schemas.microsoft.com/office/drawing/2014/main" id="{851FB5D0-877E-4AD6-9DF1-FE6D64BD82F1}"/>
              </a:ext>
            </a:extLst>
          </p:cNvPr>
          <p:cNvSpPr/>
          <p:nvPr/>
        </p:nvSpPr>
        <p:spPr>
          <a:xfrm>
            <a:off x="4104614" y="2559182"/>
            <a:ext cx="28575" cy="18727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Rectangle 359">
            <a:extLst>
              <a:ext uri="{FF2B5EF4-FFF2-40B4-BE49-F238E27FC236}">
                <a16:creationId xmlns:a16="http://schemas.microsoft.com/office/drawing/2014/main" id="{CC29D395-EB94-4D45-9FF9-24345F721641}"/>
              </a:ext>
            </a:extLst>
          </p:cNvPr>
          <p:cNvSpPr/>
          <p:nvPr/>
        </p:nvSpPr>
        <p:spPr>
          <a:xfrm>
            <a:off x="4442301" y="2819022"/>
            <a:ext cx="28575" cy="135304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Rectangle 360">
            <a:extLst>
              <a:ext uri="{FF2B5EF4-FFF2-40B4-BE49-F238E27FC236}">
                <a16:creationId xmlns:a16="http://schemas.microsoft.com/office/drawing/2014/main" id="{9986C192-A557-4D44-975D-0687890D0E05}"/>
              </a:ext>
            </a:extLst>
          </p:cNvPr>
          <p:cNvSpPr/>
          <p:nvPr/>
        </p:nvSpPr>
        <p:spPr>
          <a:xfrm>
            <a:off x="4685708" y="3006756"/>
            <a:ext cx="28575" cy="9775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Rectangle 361">
            <a:extLst>
              <a:ext uri="{FF2B5EF4-FFF2-40B4-BE49-F238E27FC236}">
                <a16:creationId xmlns:a16="http://schemas.microsoft.com/office/drawing/2014/main" id="{BE05E1A5-B3ED-44E9-A99A-EB92FD4824A1}"/>
              </a:ext>
            </a:extLst>
          </p:cNvPr>
          <p:cNvSpPr/>
          <p:nvPr/>
        </p:nvSpPr>
        <p:spPr>
          <a:xfrm>
            <a:off x="4861250" y="3142394"/>
            <a:ext cx="28575" cy="70629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Rectangle 362">
            <a:extLst>
              <a:ext uri="{FF2B5EF4-FFF2-40B4-BE49-F238E27FC236}">
                <a16:creationId xmlns:a16="http://schemas.microsoft.com/office/drawing/2014/main" id="{343B9807-B744-4507-B7D7-BC04A4CF4245}"/>
              </a:ext>
            </a:extLst>
          </p:cNvPr>
          <p:cNvSpPr/>
          <p:nvPr/>
        </p:nvSpPr>
        <p:spPr>
          <a:xfrm>
            <a:off x="4988168" y="3242497"/>
            <a:ext cx="28575" cy="50853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Rectangle 363">
            <a:extLst>
              <a:ext uri="{FF2B5EF4-FFF2-40B4-BE49-F238E27FC236}">
                <a16:creationId xmlns:a16="http://schemas.microsoft.com/office/drawing/2014/main" id="{1470D131-A3BD-4BD5-8036-897AE7F23FB4}"/>
              </a:ext>
            </a:extLst>
          </p:cNvPr>
          <p:cNvSpPr/>
          <p:nvPr/>
        </p:nvSpPr>
        <p:spPr>
          <a:xfrm>
            <a:off x="5079866" y="3313057"/>
            <a:ext cx="28575" cy="36741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Rectangle 364">
            <a:extLst>
              <a:ext uri="{FF2B5EF4-FFF2-40B4-BE49-F238E27FC236}">
                <a16:creationId xmlns:a16="http://schemas.microsoft.com/office/drawing/2014/main" id="{E3A3B6F1-F063-4633-B196-780323DCE0EA}"/>
              </a:ext>
            </a:extLst>
          </p:cNvPr>
          <p:cNvSpPr/>
          <p:nvPr/>
        </p:nvSpPr>
        <p:spPr>
          <a:xfrm>
            <a:off x="5145963" y="3364035"/>
            <a:ext cx="28575" cy="26545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Rectangle 365">
            <a:extLst>
              <a:ext uri="{FF2B5EF4-FFF2-40B4-BE49-F238E27FC236}">
                <a16:creationId xmlns:a16="http://schemas.microsoft.com/office/drawing/2014/main" id="{76C4B9DD-B1A2-4DAA-94DE-FF35AE7DE35C}"/>
              </a:ext>
            </a:extLst>
          </p:cNvPr>
          <p:cNvSpPr/>
          <p:nvPr/>
        </p:nvSpPr>
        <p:spPr>
          <a:xfrm>
            <a:off x="5193631" y="3400867"/>
            <a:ext cx="28575" cy="1917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Rectangle 366">
            <a:extLst>
              <a:ext uri="{FF2B5EF4-FFF2-40B4-BE49-F238E27FC236}">
                <a16:creationId xmlns:a16="http://schemas.microsoft.com/office/drawing/2014/main" id="{E6CDD76C-ED58-4E33-9755-A7776695E465}"/>
              </a:ext>
            </a:extLst>
          </p:cNvPr>
          <p:cNvSpPr/>
          <p:nvPr/>
        </p:nvSpPr>
        <p:spPr>
          <a:xfrm>
            <a:off x="5227899" y="3428988"/>
            <a:ext cx="28575" cy="1373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Rectangle 367">
            <a:extLst>
              <a:ext uri="{FF2B5EF4-FFF2-40B4-BE49-F238E27FC236}">
                <a16:creationId xmlns:a16="http://schemas.microsoft.com/office/drawing/2014/main" id="{ACEE2786-A9EF-4D4D-A81A-BFE4946F99EE}"/>
              </a:ext>
            </a:extLst>
          </p:cNvPr>
          <p:cNvSpPr/>
          <p:nvPr/>
        </p:nvSpPr>
        <p:spPr>
          <a:xfrm>
            <a:off x="5252657" y="3448039"/>
            <a:ext cx="28575" cy="9920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Rectangle 368">
            <a:extLst>
              <a:ext uri="{FF2B5EF4-FFF2-40B4-BE49-F238E27FC236}">
                <a16:creationId xmlns:a16="http://schemas.microsoft.com/office/drawing/2014/main" id="{39E4082E-11CB-4C6C-BB3E-D1C607CE3D8C}"/>
              </a:ext>
            </a:extLst>
          </p:cNvPr>
          <p:cNvSpPr/>
          <p:nvPr/>
        </p:nvSpPr>
        <p:spPr>
          <a:xfrm>
            <a:off x="5270503" y="3461804"/>
            <a:ext cx="28575" cy="7167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>
            <a:extLst>
              <a:ext uri="{FF2B5EF4-FFF2-40B4-BE49-F238E27FC236}">
                <a16:creationId xmlns:a16="http://schemas.microsoft.com/office/drawing/2014/main" id="{52C3B571-DBF9-4158-A032-6C685AD5298B}"/>
              </a:ext>
            </a:extLst>
          </p:cNvPr>
          <p:cNvSpPr/>
          <p:nvPr/>
        </p:nvSpPr>
        <p:spPr>
          <a:xfrm>
            <a:off x="5283374" y="3471748"/>
            <a:ext cx="28575" cy="5178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4" name="Rectangle 453">
            <a:extLst>
              <a:ext uri="{FF2B5EF4-FFF2-40B4-BE49-F238E27FC236}">
                <a16:creationId xmlns:a16="http://schemas.microsoft.com/office/drawing/2014/main" id="{CEE48F58-1C12-4118-A27F-781E9D0128F4}"/>
              </a:ext>
            </a:extLst>
          </p:cNvPr>
          <p:cNvSpPr/>
          <p:nvPr/>
        </p:nvSpPr>
        <p:spPr>
          <a:xfrm>
            <a:off x="5304215" y="2559182"/>
            <a:ext cx="28575" cy="186624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Rectangle 454">
            <a:extLst>
              <a:ext uri="{FF2B5EF4-FFF2-40B4-BE49-F238E27FC236}">
                <a16:creationId xmlns:a16="http://schemas.microsoft.com/office/drawing/2014/main" id="{A4CF3C42-5545-4279-B015-73A867372FCD}"/>
              </a:ext>
            </a:extLst>
          </p:cNvPr>
          <p:cNvSpPr/>
          <p:nvPr/>
        </p:nvSpPr>
        <p:spPr>
          <a:xfrm>
            <a:off x="5640076" y="2818123"/>
            <a:ext cx="28575" cy="134835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572E9B7B-654A-43E4-8DB2-4EEB55982F11}"/>
              </a:ext>
            </a:extLst>
          </p:cNvPr>
          <p:cNvSpPr/>
          <p:nvPr/>
        </p:nvSpPr>
        <p:spPr>
          <a:xfrm>
            <a:off x="5883211" y="3005208"/>
            <a:ext cx="28575" cy="97418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7" name="Rectangle 456">
            <a:extLst>
              <a:ext uri="{FF2B5EF4-FFF2-40B4-BE49-F238E27FC236}">
                <a16:creationId xmlns:a16="http://schemas.microsoft.com/office/drawing/2014/main" id="{E2BBEC66-0DD1-48AE-9886-F5B71C695CA2}"/>
              </a:ext>
            </a:extLst>
          </p:cNvPr>
          <p:cNvSpPr/>
          <p:nvPr/>
        </p:nvSpPr>
        <p:spPr>
          <a:xfrm>
            <a:off x="6058464" y="3140376"/>
            <a:ext cx="28575" cy="70385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8" name="Rectangle 457">
            <a:extLst>
              <a:ext uri="{FF2B5EF4-FFF2-40B4-BE49-F238E27FC236}">
                <a16:creationId xmlns:a16="http://schemas.microsoft.com/office/drawing/2014/main" id="{50BA0B37-16C3-40A0-922E-73744AE88CE9}"/>
              </a:ext>
            </a:extLst>
          </p:cNvPr>
          <p:cNvSpPr/>
          <p:nvPr/>
        </p:nvSpPr>
        <p:spPr>
          <a:xfrm>
            <a:off x="6184854" y="3238036"/>
            <a:ext cx="28575" cy="50853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9" name="Rectangle 458">
            <a:extLst>
              <a:ext uri="{FF2B5EF4-FFF2-40B4-BE49-F238E27FC236}">
                <a16:creationId xmlns:a16="http://schemas.microsoft.com/office/drawing/2014/main" id="{14C5C46D-6B44-4E81-AB37-F66063B199BD}"/>
              </a:ext>
            </a:extLst>
          </p:cNvPr>
          <p:cNvSpPr/>
          <p:nvPr/>
        </p:nvSpPr>
        <p:spPr>
          <a:xfrm>
            <a:off x="6276235" y="3310110"/>
            <a:ext cx="28575" cy="36614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" name="Rectangle 459">
            <a:extLst>
              <a:ext uri="{FF2B5EF4-FFF2-40B4-BE49-F238E27FC236}">
                <a16:creationId xmlns:a16="http://schemas.microsoft.com/office/drawing/2014/main" id="{953A263E-F322-44B4-A4BD-D13C03AEB6A5}"/>
              </a:ext>
            </a:extLst>
          </p:cNvPr>
          <p:cNvSpPr/>
          <p:nvPr/>
        </p:nvSpPr>
        <p:spPr>
          <a:xfrm>
            <a:off x="6342257" y="3360912"/>
            <a:ext cx="28575" cy="26453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1" name="Rectangle 460">
            <a:extLst>
              <a:ext uri="{FF2B5EF4-FFF2-40B4-BE49-F238E27FC236}">
                <a16:creationId xmlns:a16="http://schemas.microsoft.com/office/drawing/2014/main" id="{92593F33-6161-4216-9EBF-4C9B370D6E5C}"/>
              </a:ext>
            </a:extLst>
          </p:cNvPr>
          <p:cNvSpPr/>
          <p:nvPr/>
        </p:nvSpPr>
        <p:spPr>
          <a:xfrm>
            <a:off x="6389847" y="3397617"/>
            <a:ext cx="28575" cy="19112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2" name="Rectangle 461">
            <a:extLst>
              <a:ext uri="{FF2B5EF4-FFF2-40B4-BE49-F238E27FC236}">
                <a16:creationId xmlns:a16="http://schemas.microsoft.com/office/drawing/2014/main" id="{9B87C4F9-B3BA-42D1-AFD7-66CA825F0F06}"/>
              </a:ext>
            </a:extLst>
          </p:cNvPr>
          <p:cNvSpPr/>
          <p:nvPr/>
        </p:nvSpPr>
        <p:spPr>
          <a:xfrm>
            <a:off x="6424168" y="3424136"/>
            <a:ext cx="28575" cy="13809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" name="Rectangle 462">
            <a:extLst>
              <a:ext uri="{FF2B5EF4-FFF2-40B4-BE49-F238E27FC236}">
                <a16:creationId xmlns:a16="http://schemas.microsoft.com/office/drawing/2014/main" id="{E987565A-4FA2-4163-A258-9772A64933BF}"/>
              </a:ext>
            </a:extLst>
          </p:cNvPr>
          <p:cNvSpPr/>
          <p:nvPr/>
        </p:nvSpPr>
        <p:spPr>
          <a:xfrm>
            <a:off x="6448841" y="3444383"/>
            <a:ext cx="28575" cy="9885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4" name="Rectangle 463">
            <a:extLst>
              <a:ext uri="{FF2B5EF4-FFF2-40B4-BE49-F238E27FC236}">
                <a16:creationId xmlns:a16="http://schemas.microsoft.com/office/drawing/2014/main" id="{8F421027-4962-4A6F-A5B1-75DBB28E3AF4}"/>
              </a:ext>
            </a:extLst>
          </p:cNvPr>
          <p:cNvSpPr/>
          <p:nvPr/>
        </p:nvSpPr>
        <p:spPr>
          <a:xfrm>
            <a:off x="6466667" y="3458100"/>
            <a:ext cx="28575" cy="7142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5" name="Rectangle 464">
            <a:extLst>
              <a:ext uri="{FF2B5EF4-FFF2-40B4-BE49-F238E27FC236}">
                <a16:creationId xmlns:a16="http://schemas.microsoft.com/office/drawing/2014/main" id="{6B09E37F-DD6E-43E8-8206-D7460597FE59}"/>
              </a:ext>
            </a:extLst>
          </p:cNvPr>
          <p:cNvSpPr/>
          <p:nvPr/>
        </p:nvSpPr>
        <p:spPr>
          <a:xfrm>
            <a:off x="6479516" y="3468010"/>
            <a:ext cx="28575" cy="5160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6" name="Rectangle 465">
            <a:extLst>
              <a:ext uri="{FF2B5EF4-FFF2-40B4-BE49-F238E27FC236}">
                <a16:creationId xmlns:a16="http://schemas.microsoft.com/office/drawing/2014/main" id="{5BF49C0F-3734-4F3F-8263-9E469D4BEF24}"/>
              </a:ext>
            </a:extLst>
          </p:cNvPr>
          <p:cNvSpPr/>
          <p:nvPr/>
        </p:nvSpPr>
        <p:spPr>
          <a:xfrm>
            <a:off x="6488783" y="3475170"/>
            <a:ext cx="28575" cy="3728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" name="Rectangle 466">
            <a:extLst>
              <a:ext uri="{FF2B5EF4-FFF2-40B4-BE49-F238E27FC236}">
                <a16:creationId xmlns:a16="http://schemas.microsoft.com/office/drawing/2014/main" id="{AA720609-188F-4099-AB9F-C44597AED014}"/>
              </a:ext>
            </a:extLst>
          </p:cNvPr>
          <p:cNvSpPr/>
          <p:nvPr/>
        </p:nvSpPr>
        <p:spPr>
          <a:xfrm>
            <a:off x="6510899" y="2818123"/>
            <a:ext cx="28575" cy="13436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8" name="Rectangle 467">
            <a:extLst>
              <a:ext uri="{FF2B5EF4-FFF2-40B4-BE49-F238E27FC236}">
                <a16:creationId xmlns:a16="http://schemas.microsoft.com/office/drawing/2014/main" id="{959D9612-8936-4DDC-BB94-86700BFC4CEF}"/>
              </a:ext>
            </a:extLst>
          </p:cNvPr>
          <p:cNvSpPr/>
          <p:nvPr/>
        </p:nvSpPr>
        <p:spPr>
          <a:xfrm>
            <a:off x="6752719" y="3004560"/>
            <a:ext cx="28575" cy="9708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9" name="Rectangle 468">
            <a:extLst>
              <a:ext uri="{FF2B5EF4-FFF2-40B4-BE49-F238E27FC236}">
                <a16:creationId xmlns:a16="http://schemas.microsoft.com/office/drawing/2014/main" id="{A661749D-895B-4AF6-82F2-28C4884FE30D}"/>
              </a:ext>
            </a:extLst>
          </p:cNvPr>
          <p:cNvSpPr/>
          <p:nvPr/>
        </p:nvSpPr>
        <p:spPr>
          <a:xfrm>
            <a:off x="6927776" y="3139261"/>
            <a:ext cx="28575" cy="70141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0" name="Rectangle 469">
            <a:extLst>
              <a:ext uri="{FF2B5EF4-FFF2-40B4-BE49-F238E27FC236}">
                <a16:creationId xmlns:a16="http://schemas.microsoft.com/office/drawing/2014/main" id="{D181D540-ED4D-4FFA-8FC5-5E9C1F342620}"/>
              </a:ext>
            </a:extLst>
          </p:cNvPr>
          <p:cNvSpPr/>
          <p:nvPr/>
        </p:nvSpPr>
        <p:spPr>
          <a:xfrm>
            <a:off x="7053958" y="3236583"/>
            <a:ext cx="28575" cy="50677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1" name="Rectangle 470">
            <a:extLst>
              <a:ext uri="{FF2B5EF4-FFF2-40B4-BE49-F238E27FC236}">
                <a16:creationId xmlns:a16="http://schemas.microsoft.com/office/drawing/2014/main" id="{92E84372-E7CE-4A02-A30F-AABB9E2A5A78}"/>
              </a:ext>
            </a:extLst>
          </p:cNvPr>
          <p:cNvSpPr/>
          <p:nvPr/>
        </p:nvSpPr>
        <p:spPr>
          <a:xfrm>
            <a:off x="7144959" y="3306897"/>
            <a:ext cx="28575" cy="36614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2" name="Rectangle 471">
            <a:extLst>
              <a:ext uri="{FF2B5EF4-FFF2-40B4-BE49-F238E27FC236}">
                <a16:creationId xmlns:a16="http://schemas.microsoft.com/office/drawing/2014/main" id="{E01B35DA-C85B-4014-922F-581C2DBBD7B5}"/>
              </a:ext>
            </a:extLst>
          </p:cNvPr>
          <p:cNvSpPr/>
          <p:nvPr/>
        </p:nvSpPr>
        <p:spPr>
          <a:xfrm>
            <a:off x="7210754" y="3358791"/>
            <a:ext cx="28575" cy="26362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3" name="Rectangle 472">
            <a:extLst>
              <a:ext uri="{FF2B5EF4-FFF2-40B4-BE49-F238E27FC236}">
                <a16:creationId xmlns:a16="http://schemas.microsoft.com/office/drawing/2014/main" id="{6600AA8C-E4D0-4CED-958D-3A6C371855A2}"/>
              </a:ext>
            </a:extLst>
          </p:cNvPr>
          <p:cNvSpPr/>
          <p:nvPr/>
        </p:nvSpPr>
        <p:spPr>
          <a:xfrm>
            <a:off x="7258290" y="3395369"/>
            <a:ext cx="28575" cy="1904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4" name="Rectangle 473">
            <a:extLst>
              <a:ext uri="{FF2B5EF4-FFF2-40B4-BE49-F238E27FC236}">
                <a16:creationId xmlns:a16="http://schemas.microsoft.com/office/drawing/2014/main" id="{81F3FA28-6F36-4976-808F-92DE8D9DC85D}"/>
              </a:ext>
            </a:extLst>
          </p:cNvPr>
          <p:cNvSpPr/>
          <p:nvPr/>
        </p:nvSpPr>
        <p:spPr>
          <a:xfrm>
            <a:off x="7292555" y="3421796"/>
            <a:ext cx="28575" cy="13761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5" name="Rectangle 474">
            <a:extLst>
              <a:ext uri="{FF2B5EF4-FFF2-40B4-BE49-F238E27FC236}">
                <a16:creationId xmlns:a16="http://schemas.microsoft.com/office/drawing/2014/main" id="{B56460E8-6D0E-4F8C-980B-A626CE6D064D}"/>
              </a:ext>
            </a:extLst>
          </p:cNvPr>
          <p:cNvSpPr/>
          <p:nvPr/>
        </p:nvSpPr>
        <p:spPr>
          <a:xfrm>
            <a:off x="7317266" y="3440890"/>
            <a:ext cx="28575" cy="9942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6" name="Rectangle 475">
            <a:extLst>
              <a:ext uri="{FF2B5EF4-FFF2-40B4-BE49-F238E27FC236}">
                <a16:creationId xmlns:a16="http://schemas.microsoft.com/office/drawing/2014/main" id="{240D2B94-93F5-41DA-8E09-CC06CCF9BD32}"/>
              </a:ext>
            </a:extLst>
          </p:cNvPr>
          <p:cNvSpPr/>
          <p:nvPr/>
        </p:nvSpPr>
        <p:spPr>
          <a:xfrm>
            <a:off x="7335030" y="3455468"/>
            <a:ext cx="28575" cy="7117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7" name="Rectangle 476">
            <a:extLst>
              <a:ext uri="{FF2B5EF4-FFF2-40B4-BE49-F238E27FC236}">
                <a16:creationId xmlns:a16="http://schemas.microsoft.com/office/drawing/2014/main" id="{BAA668CA-798C-41A8-BB7F-EC72FAD0A80F}"/>
              </a:ext>
            </a:extLst>
          </p:cNvPr>
          <p:cNvSpPr/>
          <p:nvPr/>
        </p:nvSpPr>
        <p:spPr>
          <a:xfrm>
            <a:off x="7347865" y="3465344"/>
            <a:ext cx="28575" cy="5142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8" name="Rectangle 477">
            <a:extLst>
              <a:ext uri="{FF2B5EF4-FFF2-40B4-BE49-F238E27FC236}">
                <a16:creationId xmlns:a16="http://schemas.microsoft.com/office/drawing/2014/main" id="{04495DF8-B9CD-4C6C-B54C-C15A6DA805A9}"/>
              </a:ext>
            </a:extLst>
          </p:cNvPr>
          <p:cNvSpPr/>
          <p:nvPr/>
        </p:nvSpPr>
        <p:spPr>
          <a:xfrm>
            <a:off x="7357116" y="3472479"/>
            <a:ext cx="28575" cy="371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Rectangle 478">
            <a:extLst>
              <a:ext uri="{FF2B5EF4-FFF2-40B4-BE49-F238E27FC236}">
                <a16:creationId xmlns:a16="http://schemas.microsoft.com/office/drawing/2014/main" id="{0298F626-B8FE-45F3-99A6-8CB0E9B9D876}"/>
              </a:ext>
            </a:extLst>
          </p:cNvPr>
          <p:cNvSpPr/>
          <p:nvPr/>
        </p:nvSpPr>
        <p:spPr>
          <a:xfrm>
            <a:off x="7363788" y="3477634"/>
            <a:ext cx="28575" cy="2684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4" name="Rectangle 533">
            <a:extLst>
              <a:ext uri="{FF2B5EF4-FFF2-40B4-BE49-F238E27FC236}">
                <a16:creationId xmlns:a16="http://schemas.microsoft.com/office/drawing/2014/main" id="{BA6C9169-8B8E-44E8-8141-C00E09E9563F}"/>
              </a:ext>
            </a:extLst>
          </p:cNvPr>
          <p:cNvSpPr/>
          <p:nvPr/>
        </p:nvSpPr>
        <p:spPr>
          <a:xfrm>
            <a:off x="7374652" y="3003378"/>
            <a:ext cx="28575" cy="97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5" name="Rectangle 534">
            <a:extLst>
              <a:ext uri="{FF2B5EF4-FFF2-40B4-BE49-F238E27FC236}">
                <a16:creationId xmlns:a16="http://schemas.microsoft.com/office/drawing/2014/main" id="{B07A2DCB-62D1-4E14-B8EF-CD301DCEBDCC}"/>
              </a:ext>
            </a:extLst>
          </p:cNvPr>
          <p:cNvSpPr/>
          <p:nvPr/>
        </p:nvSpPr>
        <p:spPr>
          <a:xfrm>
            <a:off x="7549580" y="3138243"/>
            <a:ext cx="28575" cy="70227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6" name="Rectangle 535">
            <a:extLst>
              <a:ext uri="{FF2B5EF4-FFF2-40B4-BE49-F238E27FC236}">
                <a16:creationId xmlns:a16="http://schemas.microsoft.com/office/drawing/2014/main" id="{E632D2EA-9CE2-4F54-AB85-85DB2BD8821F}"/>
              </a:ext>
            </a:extLst>
          </p:cNvPr>
          <p:cNvSpPr/>
          <p:nvPr/>
        </p:nvSpPr>
        <p:spPr>
          <a:xfrm>
            <a:off x="7676212" y="3235683"/>
            <a:ext cx="28575" cy="50739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7" name="Rectangle 536">
            <a:extLst>
              <a:ext uri="{FF2B5EF4-FFF2-40B4-BE49-F238E27FC236}">
                <a16:creationId xmlns:a16="http://schemas.microsoft.com/office/drawing/2014/main" id="{BE263258-EC20-429E-9F83-51998E633C09}"/>
              </a:ext>
            </a:extLst>
          </p:cNvPr>
          <p:cNvSpPr/>
          <p:nvPr/>
        </p:nvSpPr>
        <p:spPr>
          <a:xfrm>
            <a:off x="7767490" y="3306083"/>
            <a:ext cx="28575" cy="36659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8" name="Rectangle 537">
            <a:extLst>
              <a:ext uri="{FF2B5EF4-FFF2-40B4-BE49-F238E27FC236}">
                <a16:creationId xmlns:a16="http://schemas.microsoft.com/office/drawing/2014/main" id="{DC10D427-0E33-4B33-A28A-80E6066C1B95}"/>
              </a:ext>
            </a:extLst>
          </p:cNvPr>
          <p:cNvSpPr/>
          <p:nvPr/>
        </p:nvSpPr>
        <p:spPr>
          <a:xfrm>
            <a:off x="7833318" y="3356948"/>
            <a:ext cx="28575" cy="2648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9" name="Rectangle 538">
            <a:extLst>
              <a:ext uri="{FF2B5EF4-FFF2-40B4-BE49-F238E27FC236}">
                <a16:creationId xmlns:a16="http://schemas.microsoft.com/office/drawing/2014/main" id="{CD262426-E9AE-46CD-9A34-53795FF4916A}"/>
              </a:ext>
            </a:extLst>
          </p:cNvPr>
          <p:cNvSpPr/>
          <p:nvPr/>
        </p:nvSpPr>
        <p:spPr>
          <a:xfrm>
            <a:off x="7880912" y="3394486"/>
            <a:ext cx="28575" cy="1907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0" name="Rectangle 539">
            <a:extLst>
              <a:ext uri="{FF2B5EF4-FFF2-40B4-BE49-F238E27FC236}">
                <a16:creationId xmlns:a16="http://schemas.microsoft.com/office/drawing/2014/main" id="{7FC8DB48-220F-45A6-AF6D-98D85DFE4779}"/>
              </a:ext>
            </a:extLst>
          </p:cNvPr>
          <p:cNvSpPr/>
          <p:nvPr/>
        </p:nvSpPr>
        <p:spPr>
          <a:xfrm>
            <a:off x="7915299" y="3420946"/>
            <a:ext cx="28575" cy="1377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1" name="Rectangle 540">
            <a:extLst>
              <a:ext uri="{FF2B5EF4-FFF2-40B4-BE49-F238E27FC236}">
                <a16:creationId xmlns:a16="http://schemas.microsoft.com/office/drawing/2014/main" id="{60662B4C-4E00-427F-91E5-CB7F979E3A2B}"/>
              </a:ext>
            </a:extLst>
          </p:cNvPr>
          <p:cNvSpPr/>
          <p:nvPr/>
        </p:nvSpPr>
        <p:spPr>
          <a:xfrm>
            <a:off x="7940085" y="3440063"/>
            <a:ext cx="28575" cy="9954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2" name="Rectangle 541">
            <a:extLst>
              <a:ext uri="{FF2B5EF4-FFF2-40B4-BE49-F238E27FC236}">
                <a16:creationId xmlns:a16="http://schemas.microsoft.com/office/drawing/2014/main" id="{F79DD60E-FCCD-4353-B490-A3150D0042B5}"/>
              </a:ext>
            </a:extLst>
          </p:cNvPr>
          <p:cNvSpPr/>
          <p:nvPr/>
        </p:nvSpPr>
        <p:spPr>
          <a:xfrm>
            <a:off x="7957961" y="3453875"/>
            <a:ext cx="28575" cy="7192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3" name="Rectangle 542">
            <a:extLst>
              <a:ext uri="{FF2B5EF4-FFF2-40B4-BE49-F238E27FC236}">
                <a16:creationId xmlns:a16="http://schemas.microsoft.com/office/drawing/2014/main" id="{8D4ADED8-A75C-4238-A07F-1D6D99040FE1}"/>
              </a:ext>
            </a:extLst>
          </p:cNvPr>
          <p:cNvSpPr/>
          <p:nvPr/>
        </p:nvSpPr>
        <p:spPr>
          <a:xfrm>
            <a:off x="7970811" y="3464420"/>
            <a:ext cx="28575" cy="5148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4" name="Rectangle 543">
            <a:extLst>
              <a:ext uri="{FF2B5EF4-FFF2-40B4-BE49-F238E27FC236}">
                <a16:creationId xmlns:a16="http://schemas.microsoft.com/office/drawing/2014/main" id="{1D1AB74F-EC72-4DB7-95C2-E7F569BA4322}"/>
              </a:ext>
            </a:extLst>
          </p:cNvPr>
          <p:cNvSpPr/>
          <p:nvPr/>
        </p:nvSpPr>
        <p:spPr>
          <a:xfrm>
            <a:off x="7980096" y="3471564"/>
            <a:ext cx="28575" cy="3720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5" name="Rectangle 544">
            <a:extLst>
              <a:ext uri="{FF2B5EF4-FFF2-40B4-BE49-F238E27FC236}">
                <a16:creationId xmlns:a16="http://schemas.microsoft.com/office/drawing/2014/main" id="{00203AFB-D269-4D5C-967D-A8EE7FBE928C}"/>
              </a:ext>
            </a:extLst>
          </p:cNvPr>
          <p:cNvSpPr/>
          <p:nvPr/>
        </p:nvSpPr>
        <p:spPr>
          <a:xfrm>
            <a:off x="7986788" y="3476726"/>
            <a:ext cx="28575" cy="2687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6" name="Rectangle 545">
            <a:extLst>
              <a:ext uri="{FF2B5EF4-FFF2-40B4-BE49-F238E27FC236}">
                <a16:creationId xmlns:a16="http://schemas.microsoft.com/office/drawing/2014/main" id="{B3563EDD-7956-410E-A31C-A1EDBD5DC379}"/>
              </a:ext>
            </a:extLst>
          </p:cNvPr>
          <p:cNvSpPr/>
          <p:nvPr/>
        </p:nvSpPr>
        <p:spPr>
          <a:xfrm>
            <a:off x="7991615" y="3480455"/>
            <a:ext cx="28575" cy="194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7" name="Rectangle 546">
            <a:extLst>
              <a:ext uri="{FF2B5EF4-FFF2-40B4-BE49-F238E27FC236}">
                <a16:creationId xmlns:a16="http://schemas.microsoft.com/office/drawing/2014/main" id="{ADCA0D42-153F-45CE-BD79-82149711A268}"/>
              </a:ext>
            </a:extLst>
          </p:cNvPr>
          <p:cNvSpPr/>
          <p:nvPr/>
        </p:nvSpPr>
        <p:spPr>
          <a:xfrm>
            <a:off x="8003133" y="3138243"/>
            <a:ext cx="28575" cy="69984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8" name="Rectangle 547">
            <a:extLst>
              <a:ext uri="{FF2B5EF4-FFF2-40B4-BE49-F238E27FC236}">
                <a16:creationId xmlns:a16="http://schemas.microsoft.com/office/drawing/2014/main" id="{D9BF76DB-643C-4BF1-A0E3-8968904AD404}"/>
              </a:ext>
            </a:extLst>
          </p:cNvPr>
          <p:cNvSpPr/>
          <p:nvPr/>
        </p:nvSpPr>
        <p:spPr>
          <a:xfrm>
            <a:off x="8129081" y="3235346"/>
            <a:ext cx="28575" cy="50563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9" name="Rectangle 548">
            <a:extLst>
              <a:ext uri="{FF2B5EF4-FFF2-40B4-BE49-F238E27FC236}">
                <a16:creationId xmlns:a16="http://schemas.microsoft.com/office/drawing/2014/main" id="{AB22D5D9-19A5-46B2-A38C-3E9A5C1ABA8E}"/>
              </a:ext>
            </a:extLst>
          </p:cNvPr>
          <p:cNvSpPr/>
          <p:nvPr/>
        </p:nvSpPr>
        <p:spPr>
          <a:xfrm>
            <a:off x="8220257" y="3305503"/>
            <a:ext cx="28575" cy="36532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0" name="Rectangle 549">
            <a:extLst>
              <a:ext uri="{FF2B5EF4-FFF2-40B4-BE49-F238E27FC236}">
                <a16:creationId xmlns:a16="http://schemas.microsoft.com/office/drawing/2014/main" id="{F04E803C-903C-41B5-80B8-0B1C89D8D8EA}"/>
              </a:ext>
            </a:extLst>
          </p:cNvPr>
          <p:cNvSpPr/>
          <p:nvPr/>
        </p:nvSpPr>
        <p:spPr>
          <a:xfrm>
            <a:off x="8285977" y="3356191"/>
            <a:ext cx="28575" cy="26394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" name="Rectangle 550">
            <a:extLst>
              <a:ext uri="{FF2B5EF4-FFF2-40B4-BE49-F238E27FC236}">
                <a16:creationId xmlns:a16="http://schemas.microsoft.com/office/drawing/2014/main" id="{DCB45E4F-503B-452A-92D9-1609C966E77D}"/>
              </a:ext>
            </a:extLst>
          </p:cNvPr>
          <p:cNvSpPr/>
          <p:nvPr/>
        </p:nvSpPr>
        <p:spPr>
          <a:xfrm>
            <a:off x="8333373" y="3392813"/>
            <a:ext cx="28575" cy="1907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2" name="Rectangle 551">
            <a:extLst>
              <a:ext uri="{FF2B5EF4-FFF2-40B4-BE49-F238E27FC236}">
                <a16:creationId xmlns:a16="http://schemas.microsoft.com/office/drawing/2014/main" id="{DCDE7801-D984-425B-9811-F3678235A32F}"/>
              </a:ext>
            </a:extLst>
          </p:cNvPr>
          <p:cNvSpPr/>
          <p:nvPr/>
        </p:nvSpPr>
        <p:spPr>
          <a:xfrm>
            <a:off x="8367641" y="3419841"/>
            <a:ext cx="28575" cy="1373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3" name="Rectangle 552">
            <a:extLst>
              <a:ext uri="{FF2B5EF4-FFF2-40B4-BE49-F238E27FC236}">
                <a16:creationId xmlns:a16="http://schemas.microsoft.com/office/drawing/2014/main" id="{A66A8E92-1213-4415-A477-C1E7A7207E54}"/>
              </a:ext>
            </a:extLst>
          </p:cNvPr>
          <p:cNvSpPr/>
          <p:nvPr/>
        </p:nvSpPr>
        <p:spPr>
          <a:xfrm>
            <a:off x="8392399" y="3438892"/>
            <a:ext cx="28575" cy="9920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4" name="Rectangle 553">
            <a:extLst>
              <a:ext uri="{FF2B5EF4-FFF2-40B4-BE49-F238E27FC236}">
                <a16:creationId xmlns:a16="http://schemas.microsoft.com/office/drawing/2014/main" id="{14C7B9B5-C165-4926-B011-5F9958112E68}"/>
              </a:ext>
            </a:extLst>
          </p:cNvPr>
          <p:cNvSpPr/>
          <p:nvPr/>
        </p:nvSpPr>
        <p:spPr>
          <a:xfrm>
            <a:off x="8410246" y="3452656"/>
            <a:ext cx="28575" cy="7167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5" name="Rectangle 554">
            <a:extLst>
              <a:ext uri="{FF2B5EF4-FFF2-40B4-BE49-F238E27FC236}">
                <a16:creationId xmlns:a16="http://schemas.microsoft.com/office/drawing/2014/main" id="{B956D343-E777-48E5-953E-2B870C8F2162}"/>
              </a:ext>
            </a:extLst>
          </p:cNvPr>
          <p:cNvSpPr/>
          <p:nvPr/>
        </p:nvSpPr>
        <p:spPr>
          <a:xfrm>
            <a:off x="8423116" y="3462601"/>
            <a:ext cx="28575" cy="5178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6" name="Rectangle 555">
            <a:extLst>
              <a:ext uri="{FF2B5EF4-FFF2-40B4-BE49-F238E27FC236}">
                <a16:creationId xmlns:a16="http://schemas.microsoft.com/office/drawing/2014/main" id="{EF401EB2-C70F-481F-94C2-871F7A85333C}"/>
              </a:ext>
            </a:extLst>
          </p:cNvPr>
          <p:cNvSpPr/>
          <p:nvPr/>
        </p:nvSpPr>
        <p:spPr>
          <a:xfrm>
            <a:off x="8432368" y="3470193"/>
            <a:ext cx="28575" cy="370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7" name="Rectangle 556">
            <a:extLst>
              <a:ext uri="{FF2B5EF4-FFF2-40B4-BE49-F238E27FC236}">
                <a16:creationId xmlns:a16="http://schemas.microsoft.com/office/drawing/2014/main" id="{D667D7FA-7AF2-4ECA-AA52-50376B9A2D3B}"/>
              </a:ext>
            </a:extLst>
          </p:cNvPr>
          <p:cNvSpPr/>
          <p:nvPr/>
        </p:nvSpPr>
        <p:spPr>
          <a:xfrm>
            <a:off x="8439053" y="3475337"/>
            <a:ext cx="28575" cy="2678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8" name="Rectangle 557">
            <a:extLst>
              <a:ext uri="{FF2B5EF4-FFF2-40B4-BE49-F238E27FC236}">
                <a16:creationId xmlns:a16="http://schemas.microsoft.com/office/drawing/2014/main" id="{C0948A6C-34E6-4B74-BEA1-9200DC0FF251}"/>
              </a:ext>
            </a:extLst>
          </p:cNvPr>
          <p:cNvSpPr/>
          <p:nvPr/>
        </p:nvSpPr>
        <p:spPr>
          <a:xfrm>
            <a:off x="8443871" y="3479054"/>
            <a:ext cx="28575" cy="1935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9" name="Rectangle 558">
            <a:extLst>
              <a:ext uri="{FF2B5EF4-FFF2-40B4-BE49-F238E27FC236}">
                <a16:creationId xmlns:a16="http://schemas.microsoft.com/office/drawing/2014/main" id="{21C47604-6A46-4918-8BF9-47B0505B7EFC}"/>
              </a:ext>
            </a:extLst>
          </p:cNvPr>
          <p:cNvSpPr/>
          <p:nvPr/>
        </p:nvSpPr>
        <p:spPr>
          <a:xfrm>
            <a:off x="8447346" y="3481739"/>
            <a:ext cx="28575" cy="1398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Rectangle 559">
            <a:extLst>
              <a:ext uri="{FF2B5EF4-FFF2-40B4-BE49-F238E27FC236}">
                <a16:creationId xmlns:a16="http://schemas.microsoft.com/office/drawing/2014/main" id="{EA288E55-B1D8-40C3-9D4E-F3E956389B64}"/>
              </a:ext>
            </a:extLst>
          </p:cNvPr>
          <p:cNvSpPr/>
          <p:nvPr/>
        </p:nvSpPr>
        <p:spPr>
          <a:xfrm>
            <a:off x="8452974" y="3235346"/>
            <a:ext cx="28575" cy="50388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1" name="Rectangle 560">
            <a:extLst>
              <a:ext uri="{FF2B5EF4-FFF2-40B4-BE49-F238E27FC236}">
                <a16:creationId xmlns:a16="http://schemas.microsoft.com/office/drawing/2014/main" id="{07ED5880-3FE1-4AB2-9963-5F4F79B3D5AE}"/>
              </a:ext>
            </a:extLst>
          </p:cNvPr>
          <p:cNvSpPr/>
          <p:nvPr/>
        </p:nvSpPr>
        <p:spPr>
          <a:xfrm>
            <a:off x="8543656" y="3305260"/>
            <a:ext cx="28575" cy="3640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Rectangle 561">
            <a:extLst>
              <a:ext uri="{FF2B5EF4-FFF2-40B4-BE49-F238E27FC236}">
                <a16:creationId xmlns:a16="http://schemas.microsoft.com/office/drawing/2014/main" id="{CC0DAB31-AC9F-4904-8D1F-599DD6AAB993}"/>
              </a:ext>
            </a:extLst>
          </p:cNvPr>
          <p:cNvSpPr/>
          <p:nvPr/>
        </p:nvSpPr>
        <p:spPr>
          <a:xfrm>
            <a:off x="8609302" y="3355773"/>
            <a:ext cx="28575" cy="26303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" name="Rectangle 562">
            <a:extLst>
              <a:ext uri="{FF2B5EF4-FFF2-40B4-BE49-F238E27FC236}">
                <a16:creationId xmlns:a16="http://schemas.microsoft.com/office/drawing/2014/main" id="{1D0F98EF-4FD0-423B-9F32-73A162454DE1}"/>
              </a:ext>
            </a:extLst>
          </p:cNvPr>
          <p:cNvSpPr/>
          <p:nvPr/>
        </p:nvSpPr>
        <p:spPr>
          <a:xfrm>
            <a:off x="8656621" y="3392268"/>
            <a:ext cx="28575" cy="19004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4" name="Rectangle 563">
            <a:extLst>
              <a:ext uri="{FF2B5EF4-FFF2-40B4-BE49-F238E27FC236}">
                <a16:creationId xmlns:a16="http://schemas.microsoft.com/office/drawing/2014/main" id="{31BF7094-F1BE-4C78-83A4-FA6373159EF1}"/>
              </a:ext>
            </a:extLst>
          </p:cNvPr>
          <p:cNvSpPr/>
          <p:nvPr/>
        </p:nvSpPr>
        <p:spPr>
          <a:xfrm>
            <a:off x="8690746" y="3418636"/>
            <a:ext cx="28575" cy="1373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5" name="Rectangle 564">
            <a:extLst>
              <a:ext uri="{FF2B5EF4-FFF2-40B4-BE49-F238E27FC236}">
                <a16:creationId xmlns:a16="http://schemas.microsoft.com/office/drawing/2014/main" id="{9387BBEC-9E0D-4EE3-8A2E-3D9AE3D6D332}"/>
              </a:ext>
            </a:extLst>
          </p:cNvPr>
          <p:cNvSpPr/>
          <p:nvPr/>
        </p:nvSpPr>
        <p:spPr>
          <a:xfrm>
            <a:off x="8715419" y="3438096"/>
            <a:ext cx="28575" cy="9885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6" name="Rectangle 565">
            <a:extLst>
              <a:ext uri="{FF2B5EF4-FFF2-40B4-BE49-F238E27FC236}">
                <a16:creationId xmlns:a16="http://schemas.microsoft.com/office/drawing/2014/main" id="{388DC5CD-E1DD-4207-B73D-49A6D18D165C}"/>
              </a:ext>
            </a:extLst>
          </p:cNvPr>
          <p:cNvSpPr/>
          <p:nvPr/>
        </p:nvSpPr>
        <p:spPr>
          <a:xfrm>
            <a:off x="8733245" y="3451813"/>
            <a:ext cx="28575" cy="7142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Rectangle 566">
            <a:extLst>
              <a:ext uri="{FF2B5EF4-FFF2-40B4-BE49-F238E27FC236}">
                <a16:creationId xmlns:a16="http://schemas.microsoft.com/office/drawing/2014/main" id="{DD995B38-805B-4CD6-8975-367F0CED1F14}"/>
              </a:ext>
            </a:extLst>
          </p:cNvPr>
          <p:cNvSpPr/>
          <p:nvPr/>
        </p:nvSpPr>
        <p:spPr>
          <a:xfrm>
            <a:off x="8746094" y="3461723"/>
            <a:ext cx="28575" cy="5160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8" name="Rectangle 567">
            <a:extLst>
              <a:ext uri="{FF2B5EF4-FFF2-40B4-BE49-F238E27FC236}">
                <a16:creationId xmlns:a16="http://schemas.microsoft.com/office/drawing/2014/main" id="{905E7946-638F-445F-9A76-0D18CEEFE32B}"/>
              </a:ext>
            </a:extLst>
          </p:cNvPr>
          <p:cNvSpPr/>
          <p:nvPr/>
        </p:nvSpPr>
        <p:spPr>
          <a:xfrm>
            <a:off x="8755361" y="3468883"/>
            <a:ext cx="28575" cy="3728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9" name="Rectangle 568">
            <a:extLst>
              <a:ext uri="{FF2B5EF4-FFF2-40B4-BE49-F238E27FC236}">
                <a16:creationId xmlns:a16="http://schemas.microsoft.com/office/drawing/2014/main" id="{CE620A5F-8E49-4AB9-8B00-EEE01DF7171E}"/>
              </a:ext>
            </a:extLst>
          </p:cNvPr>
          <p:cNvSpPr/>
          <p:nvPr/>
        </p:nvSpPr>
        <p:spPr>
          <a:xfrm>
            <a:off x="8762023" y="3474350"/>
            <a:ext cx="28575" cy="2669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0" name="Rectangle 569">
            <a:extLst>
              <a:ext uri="{FF2B5EF4-FFF2-40B4-BE49-F238E27FC236}">
                <a16:creationId xmlns:a16="http://schemas.microsoft.com/office/drawing/2014/main" id="{1EDA4BB7-4C37-4C42-B30E-F158E99D8093}"/>
              </a:ext>
            </a:extLst>
          </p:cNvPr>
          <p:cNvSpPr/>
          <p:nvPr/>
        </p:nvSpPr>
        <p:spPr>
          <a:xfrm>
            <a:off x="8766836" y="3478054"/>
            <a:ext cx="28575" cy="1928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1" name="Rectangle 570">
            <a:extLst>
              <a:ext uri="{FF2B5EF4-FFF2-40B4-BE49-F238E27FC236}">
                <a16:creationId xmlns:a16="http://schemas.microsoft.com/office/drawing/2014/main" id="{090DC319-A2C4-4DC0-BB74-E6D8A8B91F98}"/>
              </a:ext>
            </a:extLst>
          </p:cNvPr>
          <p:cNvSpPr/>
          <p:nvPr/>
        </p:nvSpPr>
        <p:spPr>
          <a:xfrm>
            <a:off x="8770305" y="3480729"/>
            <a:ext cx="28575" cy="1393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2" name="Rectangle 571">
            <a:extLst>
              <a:ext uri="{FF2B5EF4-FFF2-40B4-BE49-F238E27FC236}">
                <a16:creationId xmlns:a16="http://schemas.microsoft.com/office/drawing/2014/main" id="{FB789E53-D52D-4D6E-AE4E-D3CCDB870671}"/>
              </a:ext>
            </a:extLst>
          </p:cNvPr>
          <p:cNvSpPr/>
          <p:nvPr/>
        </p:nvSpPr>
        <p:spPr>
          <a:xfrm>
            <a:off x="8772807" y="3482663"/>
            <a:ext cx="28575" cy="1006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3" name="Rectangle 572">
            <a:extLst>
              <a:ext uri="{FF2B5EF4-FFF2-40B4-BE49-F238E27FC236}">
                <a16:creationId xmlns:a16="http://schemas.microsoft.com/office/drawing/2014/main" id="{58DB5193-19F4-4E0E-B9FB-203CBEE29336}"/>
              </a:ext>
            </a:extLst>
          </p:cNvPr>
          <p:cNvSpPr/>
          <p:nvPr/>
        </p:nvSpPr>
        <p:spPr>
          <a:xfrm>
            <a:off x="8778778" y="3305260"/>
            <a:ext cx="28575" cy="36279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4" name="Rectangle 573">
            <a:extLst>
              <a:ext uri="{FF2B5EF4-FFF2-40B4-BE49-F238E27FC236}">
                <a16:creationId xmlns:a16="http://schemas.microsoft.com/office/drawing/2014/main" id="{4607788E-0627-4A89-9A2A-DBC173B2664C}"/>
              </a:ext>
            </a:extLst>
          </p:cNvPr>
          <p:cNvSpPr/>
          <p:nvPr/>
        </p:nvSpPr>
        <p:spPr>
          <a:xfrm>
            <a:off x="8844070" y="3355598"/>
            <a:ext cx="28575" cy="26212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5" name="Rectangle 574">
            <a:extLst>
              <a:ext uri="{FF2B5EF4-FFF2-40B4-BE49-F238E27FC236}">
                <a16:creationId xmlns:a16="http://schemas.microsoft.com/office/drawing/2014/main" id="{B52F42D1-37D3-44FC-8771-BC94B9D3CD0C}"/>
              </a:ext>
            </a:extLst>
          </p:cNvPr>
          <p:cNvSpPr/>
          <p:nvPr/>
        </p:nvSpPr>
        <p:spPr>
          <a:xfrm>
            <a:off x="8891335" y="3391967"/>
            <a:ext cx="28575" cy="18938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6" name="Rectangle 575">
            <a:extLst>
              <a:ext uri="{FF2B5EF4-FFF2-40B4-BE49-F238E27FC236}">
                <a16:creationId xmlns:a16="http://schemas.microsoft.com/office/drawing/2014/main" id="{33499A94-2294-4809-B326-D9A0DE41A1A6}"/>
              </a:ext>
            </a:extLst>
          </p:cNvPr>
          <p:cNvSpPr/>
          <p:nvPr/>
        </p:nvSpPr>
        <p:spPr>
          <a:xfrm>
            <a:off x="8925404" y="3418244"/>
            <a:ext cx="28575" cy="13682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7" name="Rectangle 576">
            <a:extLst>
              <a:ext uri="{FF2B5EF4-FFF2-40B4-BE49-F238E27FC236}">
                <a16:creationId xmlns:a16="http://schemas.microsoft.com/office/drawing/2014/main" id="{3B9D0439-3565-4ECF-B1DA-762533B058C4}"/>
              </a:ext>
            </a:extLst>
          </p:cNvPr>
          <p:cNvSpPr/>
          <p:nvPr/>
        </p:nvSpPr>
        <p:spPr>
          <a:xfrm>
            <a:off x="8949974" y="3437229"/>
            <a:ext cx="28575" cy="9885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8" name="Rectangle 577">
            <a:extLst>
              <a:ext uri="{FF2B5EF4-FFF2-40B4-BE49-F238E27FC236}">
                <a16:creationId xmlns:a16="http://schemas.microsoft.com/office/drawing/2014/main" id="{B9355C62-9558-47A5-9933-C75F48767272}"/>
              </a:ext>
            </a:extLst>
          </p:cNvPr>
          <p:cNvSpPr/>
          <p:nvPr/>
        </p:nvSpPr>
        <p:spPr>
          <a:xfrm>
            <a:off x="8967739" y="3451240"/>
            <a:ext cx="28575" cy="7117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9" name="Rectangle 578">
            <a:extLst>
              <a:ext uri="{FF2B5EF4-FFF2-40B4-BE49-F238E27FC236}">
                <a16:creationId xmlns:a16="http://schemas.microsoft.com/office/drawing/2014/main" id="{89B73688-8EEE-43C8-8E93-97080C03753C}"/>
              </a:ext>
            </a:extLst>
          </p:cNvPr>
          <p:cNvSpPr/>
          <p:nvPr/>
        </p:nvSpPr>
        <p:spPr>
          <a:xfrm>
            <a:off x="8980574" y="3461116"/>
            <a:ext cx="28575" cy="5142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0" name="Rectangle 579">
            <a:extLst>
              <a:ext uri="{FF2B5EF4-FFF2-40B4-BE49-F238E27FC236}">
                <a16:creationId xmlns:a16="http://schemas.microsoft.com/office/drawing/2014/main" id="{FC741097-A416-4CD9-9FDB-9B48705763D3}"/>
              </a:ext>
            </a:extLst>
          </p:cNvPr>
          <p:cNvSpPr/>
          <p:nvPr/>
        </p:nvSpPr>
        <p:spPr>
          <a:xfrm>
            <a:off x="8989825" y="3468252"/>
            <a:ext cx="28575" cy="3715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1" name="Rectangle 580">
            <a:extLst>
              <a:ext uri="{FF2B5EF4-FFF2-40B4-BE49-F238E27FC236}">
                <a16:creationId xmlns:a16="http://schemas.microsoft.com/office/drawing/2014/main" id="{41D3F3F0-59B4-44BF-92A8-852FC4766C53}"/>
              </a:ext>
            </a:extLst>
          </p:cNvPr>
          <p:cNvSpPr/>
          <p:nvPr/>
        </p:nvSpPr>
        <p:spPr>
          <a:xfrm>
            <a:off x="8996497" y="3473407"/>
            <a:ext cx="28575" cy="2684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2" name="Rectangle 581">
            <a:extLst>
              <a:ext uri="{FF2B5EF4-FFF2-40B4-BE49-F238E27FC236}">
                <a16:creationId xmlns:a16="http://schemas.microsoft.com/office/drawing/2014/main" id="{4DEEF43D-1E45-4946-AB9B-0306E559C49A}"/>
              </a:ext>
            </a:extLst>
          </p:cNvPr>
          <p:cNvSpPr/>
          <p:nvPr/>
        </p:nvSpPr>
        <p:spPr>
          <a:xfrm>
            <a:off x="9001294" y="3477343"/>
            <a:ext cx="28575" cy="192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" name="Rectangle 582">
            <a:extLst>
              <a:ext uri="{FF2B5EF4-FFF2-40B4-BE49-F238E27FC236}">
                <a16:creationId xmlns:a16="http://schemas.microsoft.com/office/drawing/2014/main" id="{827800FD-5B35-48EB-B566-B37EAF72E826}"/>
              </a:ext>
            </a:extLst>
          </p:cNvPr>
          <p:cNvSpPr/>
          <p:nvPr/>
        </p:nvSpPr>
        <p:spPr>
          <a:xfrm>
            <a:off x="9004759" y="3480010"/>
            <a:ext cx="28575" cy="1388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4" name="Rectangle 583">
            <a:extLst>
              <a:ext uri="{FF2B5EF4-FFF2-40B4-BE49-F238E27FC236}">
                <a16:creationId xmlns:a16="http://schemas.microsoft.com/office/drawing/2014/main" id="{0FED8726-E5D2-4D9C-8817-5FA56A01A8B8}"/>
              </a:ext>
            </a:extLst>
          </p:cNvPr>
          <p:cNvSpPr/>
          <p:nvPr/>
        </p:nvSpPr>
        <p:spPr>
          <a:xfrm>
            <a:off x="9007257" y="3481936"/>
            <a:ext cx="28575" cy="10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5" name="Rectangle 584">
            <a:extLst>
              <a:ext uri="{FF2B5EF4-FFF2-40B4-BE49-F238E27FC236}">
                <a16:creationId xmlns:a16="http://schemas.microsoft.com/office/drawing/2014/main" id="{66A7D75E-1362-41B6-BB3F-42015FA13452}"/>
              </a:ext>
            </a:extLst>
          </p:cNvPr>
          <p:cNvSpPr/>
          <p:nvPr/>
        </p:nvSpPr>
        <p:spPr>
          <a:xfrm>
            <a:off x="9009058" y="3483328"/>
            <a:ext cx="28575" cy="72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2" name="Rectangle 691">
            <a:extLst>
              <a:ext uri="{FF2B5EF4-FFF2-40B4-BE49-F238E27FC236}">
                <a16:creationId xmlns:a16="http://schemas.microsoft.com/office/drawing/2014/main" id="{01375100-3350-49F2-AD55-5D363506081F}"/>
              </a:ext>
            </a:extLst>
          </p:cNvPr>
          <p:cNvSpPr/>
          <p:nvPr/>
        </p:nvSpPr>
        <p:spPr>
          <a:xfrm>
            <a:off x="9010754" y="3355598"/>
            <a:ext cx="28575" cy="25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3" name="Rectangle 692">
            <a:extLst>
              <a:ext uri="{FF2B5EF4-FFF2-40B4-BE49-F238E27FC236}">
                <a16:creationId xmlns:a16="http://schemas.microsoft.com/office/drawing/2014/main" id="{6BFC11EA-1DD9-410A-B8A4-949CF7AE510A}"/>
              </a:ext>
            </a:extLst>
          </p:cNvPr>
          <p:cNvSpPr/>
          <p:nvPr/>
        </p:nvSpPr>
        <p:spPr>
          <a:xfrm>
            <a:off x="9056106" y="3390563"/>
            <a:ext cx="28575" cy="18207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4" name="Rectangle 693">
            <a:extLst>
              <a:ext uri="{FF2B5EF4-FFF2-40B4-BE49-F238E27FC236}">
                <a16:creationId xmlns:a16="http://schemas.microsoft.com/office/drawing/2014/main" id="{C441A1C5-4AA6-4664-A6A5-C9822ECFFF49}"/>
              </a:ext>
            </a:extLst>
          </p:cNvPr>
          <p:cNvSpPr/>
          <p:nvPr/>
        </p:nvSpPr>
        <p:spPr>
          <a:xfrm>
            <a:off x="9088936" y="3415825"/>
            <a:ext cx="28575" cy="13154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5" name="Rectangle 694">
            <a:extLst>
              <a:ext uri="{FF2B5EF4-FFF2-40B4-BE49-F238E27FC236}">
                <a16:creationId xmlns:a16="http://schemas.microsoft.com/office/drawing/2014/main" id="{20334984-4E78-491C-9E88-56E95297EAA0}"/>
              </a:ext>
            </a:extLst>
          </p:cNvPr>
          <p:cNvSpPr/>
          <p:nvPr/>
        </p:nvSpPr>
        <p:spPr>
          <a:xfrm>
            <a:off x="9112601" y="3434077"/>
            <a:ext cx="28575" cy="9504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6" name="Rectangle 695">
            <a:extLst>
              <a:ext uri="{FF2B5EF4-FFF2-40B4-BE49-F238E27FC236}">
                <a16:creationId xmlns:a16="http://schemas.microsoft.com/office/drawing/2014/main" id="{949459B0-1E67-4090-95D2-F37D351685F1}"/>
              </a:ext>
            </a:extLst>
          </p:cNvPr>
          <p:cNvSpPr/>
          <p:nvPr/>
        </p:nvSpPr>
        <p:spPr>
          <a:xfrm>
            <a:off x="9129667" y="3447264"/>
            <a:ext cx="28575" cy="686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7" name="Rectangle 696">
            <a:extLst>
              <a:ext uri="{FF2B5EF4-FFF2-40B4-BE49-F238E27FC236}">
                <a16:creationId xmlns:a16="http://schemas.microsoft.com/office/drawing/2014/main" id="{589BDD0F-9078-4669-AF85-7240FF220FF0}"/>
              </a:ext>
            </a:extLst>
          </p:cNvPr>
          <p:cNvSpPr/>
          <p:nvPr/>
        </p:nvSpPr>
        <p:spPr>
          <a:xfrm>
            <a:off x="9142007" y="3456996"/>
            <a:ext cx="28575" cy="4944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8" name="Rectangle 697">
            <a:extLst>
              <a:ext uri="{FF2B5EF4-FFF2-40B4-BE49-F238E27FC236}">
                <a16:creationId xmlns:a16="http://schemas.microsoft.com/office/drawing/2014/main" id="{2CB8A796-EE31-48A4-B61B-6E50F7C5C9C9}"/>
              </a:ext>
            </a:extLst>
          </p:cNvPr>
          <p:cNvSpPr/>
          <p:nvPr/>
        </p:nvSpPr>
        <p:spPr>
          <a:xfrm>
            <a:off x="9150922" y="3463856"/>
            <a:ext cx="28575" cy="3572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9" name="Rectangle 698">
            <a:extLst>
              <a:ext uri="{FF2B5EF4-FFF2-40B4-BE49-F238E27FC236}">
                <a16:creationId xmlns:a16="http://schemas.microsoft.com/office/drawing/2014/main" id="{C65D3FFC-D6C8-43AB-BF73-6F9543E0D1F7}"/>
              </a:ext>
            </a:extLst>
          </p:cNvPr>
          <p:cNvSpPr/>
          <p:nvPr/>
        </p:nvSpPr>
        <p:spPr>
          <a:xfrm>
            <a:off x="9157348" y="3468813"/>
            <a:ext cx="28575" cy="2580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0" name="Rectangle 699">
            <a:extLst>
              <a:ext uri="{FF2B5EF4-FFF2-40B4-BE49-F238E27FC236}">
                <a16:creationId xmlns:a16="http://schemas.microsoft.com/office/drawing/2014/main" id="{5F7611F8-2CB1-4488-9958-231F49A0C247}"/>
              </a:ext>
            </a:extLst>
          </p:cNvPr>
          <p:cNvSpPr/>
          <p:nvPr/>
        </p:nvSpPr>
        <p:spPr>
          <a:xfrm>
            <a:off x="9161982" y="3472393"/>
            <a:ext cx="28575" cy="1864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1" name="Rectangle 700">
            <a:extLst>
              <a:ext uri="{FF2B5EF4-FFF2-40B4-BE49-F238E27FC236}">
                <a16:creationId xmlns:a16="http://schemas.microsoft.com/office/drawing/2014/main" id="{E0216977-E9C6-40FF-BE19-DAE32849D730}"/>
              </a:ext>
            </a:extLst>
          </p:cNvPr>
          <p:cNvSpPr/>
          <p:nvPr/>
        </p:nvSpPr>
        <p:spPr>
          <a:xfrm>
            <a:off x="9165314" y="3475127"/>
            <a:ext cx="28575" cy="1334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2" name="Rectangle 701">
            <a:extLst>
              <a:ext uri="{FF2B5EF4-FFF2-40B4-BE49-F238E27FC236}">
                <a16:creationId xmlns:a16="http://schemas.microsoft.com/office/drawing/2014/main" id="{7A6CFC56-CE8B-4725-8EFA-27209EC60B68}"/>
              </a:ext>
            </a:extLst>
          </p:cNvPr>
          <p:cNvSpPr/>
          <p:nvPr/>
        </p:nvSpPr>
        <p:spPr>
          <a:xfrm>
            <a:off x="9167721" y="3476980"/>
            <a:ext cx="28575" cy="964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3" name="Rectangle 702">
            <a:extLst>
              <a:ext uri="{FF2B5EF4-FFF2-40B4-BE49-F238E27FC236}">
                <a16:creationId xmlns:a16="http://schemas.microsoft.com/office/drawing/2014/main" id="{BA480FCA-4055-42FA-8D89-F0697CDDA7ED}"/>
              </a:ext>
            </a:extLst>
          </p:cNvPr>
          <p:cNvSpPr/>
          <p:nvPr/>
        </p:nvSpPr>
        <p:spPr>
          <a:xfrm>
            <a:off x="9169456" y="3478318"/>
            <a:ext cx="28575" cy="69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4" name="Rectangle 703">
            <a:extLst>
              <a:ext uri="{FF2B5EF4-FFF2-40B4-BE49-F238E27FC236}">
                <a16:creationId xmlns:a16="http://schemas.microsoft.com/office/drawing/2014/main" id="{E65817C6-6C77-4301-AEB5-011D3A3386FE}"/>
              </a:ext>
            </a:extLst>
          </p:cNvPr>
          <p:cNvSpPr/>
          <p:nvPr/>
        </p:nvSpPr>
        <p:spPr>
          <a:xfrm>
            <a:off x="9170707" y="3479285"/>
            <a:ext cx="28575" cy="503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5" name="Rectangle 704">
            <a:extLst>
              <a:ext uri="{FF2B5EF4-FFF2-40B4-BE49-F238E27FC236}">
                <a16:creationId xmlns:a16="http://schemas.microsoft.com/office/drawing/2014/main" id="{5353D6A1-F079-4FB7-BB5B-F9C338839190}"/>
              </a:ext>
            </a:extLst>
          </p:cNvPr>
          <p:cNvSpPr/>
          <p:nvPr/>
        </p:nvSpPr>
        <p:spPr>
          <a:xfrm>
            <a:off x="9173693" y="3390563"/>
            <a:ext cx="28575" cy="18144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6" name="Rectangle 705">
            <a:extLst>
              <a:ext uri="{FF2B5EF4-FFF2-40B4-BE49-F238E27FC236}">
                <a16:creationId xmlns:a16="http://schemas.microsoft.com/office/drawing/2014/main" id="{EBB806EA-BBA4-4B4D-AFB6-71994A4C9FD4}"/>
              </a:ext>
            </a:extLst>
          </p:cNvPr>
          <p:cNvSpPr/>
          <p:nvPr/>
        </p:nvSpPr>
        <p:spPr>
          <a:xfrm>
            <a:off x="9206347" y="3415738"/>
            <a:ext cx="28575" cy="13109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7" name="Rectangle 706">
            <a:extLst>
              <a:ext uri="{FF2B5EF4-FFF2-40B4-BE49-F238E27FC236}">
                <a16:creationId xmlns:a16="http://schemas.microsoft.com/office/drawing/2014/main" id="{EAFD78D0-9045-4E64-A5EF-2D4B16F32A58}"/>
              </a:ext>
            </a:extLst>
          </p:cNvPr>
          <p:cNvSpPr/>
          <p:nvPr/>
        </p:nvSpPr>
        <p:spPr>
          <a:xfrm>
            <a:off x="9229985" y="3433927"/>
            <a:ext cx="28575" cy="9471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8" name="Rectangle 707">
            <a:extLst>
              <a:ext uri="{FF2B5EF4-FFF2-40B4-BE49-F238E27FC236}">
                <a16:creationId xmlns:a16="http://schemas.microsoft.com/office/drawing/2014/main" id="{75A2F097-9A8A-47F2-AC0E-90851615D6E6}"/>
              </a:ext>
            </a:extLst>
          </p:cNvPr>
          <p:cNvSpPr/>
          <p:nvPr/>
        </p:nvSpPr>
        <p:spPr>
          <a:xfrm>
            <a:off x="9247023" y="3447068"/>
            <a:ext cx="28575" cy="684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9" name="Rectangle 708">
            <a:extLst>
              <a:ext uri="{FF2B5EF4-FFF2-40B4-BE49-F238E27FC236}">
                <a16:creationId xmlns:a16="http://schemas.microsoft.com/office/drawing/2014/main" id="{71E9AA5E-2379-4755-BBC1-E38E43174629}"/>
              </a:ext>
            </a:extLst>
          </p:cNvPr>
          <p:cNvSpPr/>
          <p:nvPr/>
        </p:nvSpPr>
        <p:spPr>
          <a:xfrm>
            <a:off x="9259311" y="3456563"/>
            <a:ext cx="28575" cy="4944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0" name="Rectangle 709">
            <a:extLst>
              <a:ext uri="{FF2B5EF4-FFF2-40B4-BE49-F238E27FC236}">
                <a16:creationId xmlns:a16="http://schemas.microsoft.com/office/drawing/2014/main" id="{3BF5FCB8-5C0C-4BBA-863A-CABF10EDD502}"/>
              </a:ext>
            </a:extLst>
          </p:cNvPr>
          <p:cNvSpPr/>
          <p:nvPr/>
        </p:nvSpPr>
        <p:spPr>
          <a:xfrm>
            <a:off x="9268195" y="3463570"/>
            <a:ext cx="28575" cy="3559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1" name="Rectangle 710">
            <a:extLst>
              <a:ext uri="{FF2B5EF4-FFF2-40B4-BE49-F238E27FC236}">
                <a16:creationId xmlns:a16="http://schemas.microsoft.com/office/drawing/2014/main" id="{AE1E3F55-8859-4068-B70E-71BB90534CC7}"/>
              </a:ext>
            </a:extLst>
          </p:cNvPr>
          <p:cNvSpPr/>
          <p:nvPr/>
        </p:nvSpPr>
        <p:spPr>
          <a:xfrm>
            <a:off x="9274614" y="3468509"/>
            <a:ext cx="28575" cy="2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2" name="Rectangle 711">
            <a:extLst>
              <a:ext uri="{FF2B5EF4-FFF2-40B4-BE49-F238E27FC236}">
                <a16:creationId xmlns:a16="http://schemas.microsoft.com/office/drawing/2014/main" id="{44DCAC44-D1D4-43FA-9F3A-D356834FE7FC}"/>
              </a:ext>
            </a:extLst>
          </p:cNvPr>
          <p:cNvSpPr/>
          <p:nvPr/>
        </p:nvSpPr>
        <p:spPr>
          <a:xfrm>
            <a:off x="9279241" y="3472078"/>
            <a:ext cx="28575" cy="1858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3" name="Rectangle 712">
            <a:extLst>
              <a:ext uri="{FF2B5EF4-FFF2-40B4-BE49-F238E27FC236}">
                <a16:creationId xmlns:a16="http://schemas.microsoft.com/office/drawing/2014/main" id="{DE539671-BC7D-4D4E-AC65-15A1944A0760}"/>
              </a:ext>
            </a:extLst>
          </p:cNvPr>
          <p:cNvSpPr/>
          <p:nvPr/>
        </p:nvSpPr>
        <p:spPr>
          <a:xfrm>
            <a:off x="9282578" y="3474656"/>
            <a:ext cx="28575" cy="1342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4" name="Rectangle 713">
            <a:extLst>
              <a:ext uri="{FF2B5EF4-FFF2-40B4-BE49-F238E27FC236}">
                <a16:creationId xmlns:a16="http://schemas.microsoft.com/office/drawing/2014/main" id="{5F4F9E3C-0FAB-4F00-A40A-AB770F64A1B6}"/>
              </a:ext>
            </a:extLst>
          </p:cNvPr>
          <p:cNvSpPr/>
          <p:nvPr/>
        </p:nvSpPr>
        <p:spPr>
          <a:xfrm>
            <a:off x="9284977" y="3476624"/>
            <a:ext cx="28575" cy="961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5" name="Rectangle 714">
            <a:extLst>
              <a:ext uri="{FF2B5EF4-FFF2-40B4-BE49-F238E27FC236}">
                <a16:creationId xmlns:a16="http://schemas.microsoft.com/office/drawing/2014/main" id="{FE0D2A5F-F966-4B44-A590-09205746B32A}"/>
              </a:ext>
            </a:extLst>
          </p:cNvPr>
          <p:cNvSpPr/>
          <p:nvPr/>
        </p:nvSpPr>
        <p:spPr>
          <a:xfrm>
            <a:off x="9286710" y="3477958"/>
            <a:ext cx="28575" cy="694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6" name="Rectangle 715">
            <a:extLst>
              <a:ext uri="{FF2B5EF4-FFF2-40B4-BE49-F238E27FC236}">
                <a16:creationId xmlns:a16="http://schemas.microsoft.com/office/drawing/2014/main" id="{A1CC9EFF-D984-49E8-B578-EF849B63B2C2}"/>
              </a:ext>
            </a:extLst>
          </p:cNvPr>
          <p:cNvSpPr/>
          <p:nvPr/>
        </p:nvSpPr>
        <p:spPr>
          <a:xfrm>
            <a:off x="9287959" y="3478921"/>
            <a:ext cx="28575" cy="501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" name="Rectangle 716">
            <a:extLst>
              <a:ext uri="{FF2B5EF4-FFF2-40B4-BE49-F238E27FC236}">
                <a16:creationId xmlns:a16="http://schemas.microsoft.com/office/drawing/2014/main" id="{BFB2A4DD-0A51-4843-97E9-EFCF8817FFAD}"/>
              </a:ext>
            </a:extLst>
          </p:cNvPr>
          <p:cNvSpPr/>
          <p:nvPr/>
        </p:nvSpPr>
        <p:spPr>
          <a:xfrm>
            <a:off x="9288860" y="3479617"/>
            <a:ext cx="28575" cy="362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" name="Rectangle 717">
            <a:extLst>
              <a:ext uri="{FF2B5EF4-FFF2-40B4-BE49-F238E27FC236}">
                <a16:creationId xmlns:a16="http://schemas.microsoft.com/office/drawing/2014/main" id="{C0C804B4-955C-4D95-81C5-5849A55D7EFF}"/>
              </a:ext>
            </a:extLst>
          </p:cNvPr>
          <p:cNvSpPr/>
          <p:nvPr/>
        </p:nvSpPr>
        <p:spPr>
          <a:xfrm>
            <a:off x="9290319" y="3415738"/>
            <a:ext cx="28575" cy="13063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" name="Rectangle 718">
            <a:extLst>
              <a:ext uri="{FF2B5EF4-FFF2-40B4-BE49-F238E27FC236}">
                <a16:creationId xmlns:a16="http://schemas.microsoft.com/office/drawing/2014/main" id="{739F14F8-51E7-42CC-812D-E127596723BE}"/>
              </a:ext>
            </a:extLst>
          </p:cNvPr>
          <p:cNvSpPr/>
          <p:nvPr/>
        </p:nvSpPr>
        <p:spPr>
          <a:xfrm>
            <a:off x="9313829" y="3433864"/>
            <a:ext cx="28575" cy="9438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" name="Rectangle 719">
            <a:extLst>
              <a:ext uri="{FF2B5EF4-FFF2-40B4-BE49-F238E27FC236}">
                <a16:creationId xmlns:a16="http://schemas.microsoft.com/office/drawing/2014/main" id="{E1D0D926-E84B-4315-816E-3704CE34A62E}"/>
              </a:ext>
            </a:extLst>
          </p:cNvPr>
          <p:cNvSpPr/>
          <p:nvPr/>
        </p:nvSpPr>
        <p:spPr>
          <a:xfrm>
            <a:off x="9330848" y="3446960"/>
            <a:ext cx="28575" cy="681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" name="Rectangle 720">
            <a:extLst>
              <a:ext uri="{FF2B5EF4-FFF2-40B4-BE49-F238E27FC236}">
                <a16:creationId xmlns:a16="http://schemas.microsoft.com/office/drawing/2014/main" id="{3ADAA1CE-FF8A-421E-B18E-D50ECEDD6A60}"/>
              </a:ext>
            </a:extLst>
          </p:cNvPr>
          <p:cNvSpPr/>
          <p:nvPr/>
        </p:nvSpPr>
        <p:spPr>
          <a:xfrm>
            <a:off x="9343116" y="3456421"/>
            <a:ext cx="28575" cy="4927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" name="Rectangle 721">
            <a:extLst>
              <a:ext uri="{FF2B5EF4-FFF2-40B4-BE49-F238E27FC236}">
                <a16:creationId xmlns:a16="http://schemas.microsoft.com/office/drawing/2014/main" id="{15A84D02-3E08-44AF-84ED-4BD6C0348C9E}"/>
              </a:ext>
            </a:extLst>
          </p:cNvPr>
          <p:cNvSpPr/>
          <p:nvPr/>
        </p:nvSpPr>
        <p:spPr>
          <a:xfrm>
            <a:off x="9351963" y="3463258"/>
            <a:ext cx="28575" cy="3559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" name="Rectangle 722">
            <a:extLst>
              <a:ext uri="{FF2B5EF4-FFF2-40B4-BE49-F238E27FC236}">
                <a16:creationId xmlns:a16="http://schemas.microsoft.com/office/drawing/2014/main" id="{3510EF20-E16E-4596-84C4-D58A39D688FB}"/>
              </a:ext>
            </a:extLst>
          </p:cNvPr>
          <p:cNvSpPr/>
          <p:nvPr/>
        </p:nvSpPr>
        <p:spPr>
          <a:xfrm>
            <a:off x="9358360" y="3468303"/>
            <a:ext cx="28575" cy="256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4" name="Rectangle 723">
            <a:extLst>
              <a:ext uri="{FF2B5EF4-FFF2-40B4-BE49-F238E27FC236}">
                <a16:creationId xmlns:a16="http://schemas.microsoft.com/office/drawing/2014/main" id="{B43A0A36-0A15-4865-91AE-46C4CCF62FCC}"/>
              </a:ext>
            </a:extLst>
          </p:cNvPr>
          <p:cNvSpPr/>
          <p:nvPr/>
        </p:nvSpPr>
        <p:spPr>
          <a:xfrm>
            <a:off x="9362981" y="3471859"/>
            <a:ext cx="28575" cy="18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5" name="Rectangle 724">
            <a:extLst>
              <a:ext uri="{FF2B5EF4-FFF2-40B4-BE49-F238E27FC236}">
                <a16:creationId xmlns:a16="http://schemas.microsoft.com/office/drawing/2014/main" id="{3CCFE423-88F5-4099-B1B5-C54D34387CD0}"/>
              </a:ext>
            </a:extLst>
          </p:cNvPr>
          <p:cNvSpPr/>
          <p:nvPr/>
        </p:nvSpPr>
        <p:spPr>
          <a:xfrm>
            <a:off x="9366313" y="3474428"/>
            <a:ext cx="28575" cy="1337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6" name="Rectangle 725">
            <a:extLst>
              <a:ext uri="{FF2B5EF4-FFF2-40B4-BE49-F238E27FC236}">
                <a16:creationId xmlns:a16="http://schemas.microsoft.com/office/drawing/2014/main" id="{144B6AA9-AD13-48A9-B8FD-5002863DF0E7}"/>
              </a:ext>
            </a:extLst>
          </p:cNvPr>
          <p:cNvSpPr/>
          <p:nvPr/>
        </p:nvSpPr>
        <p:spPr>
          <a:xfrm>
            <a:off x="9368715" y="3476285"/>
            <a:ext cx="28575" cy="966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7" name="Rectangle 726">
            <a:extLst>
              <a:ext uri="{FF2B5EF4-FFF2-40B4-BE49-F238E27FC236}">
                <a16:creationId xmlns:a16="http://schemas.microsoft.com/office/drawing/2014/main" id="{AFE81293-56A8-4155-B6CE-2A5E0D4180EA}"/>
              </a:ext>
            </a:extLst>
          </p:cNvPr>
          <p:cNvSpPr/>
          <p:nvPr/>
        </p:nvSpPr>
        <p:spPr>
          <a:xfrm>
            <a:off x="9370442" y="3477702"/>
            <a:ext cx="28575" cy="69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8" name="Rectangle 727">
            <a:extLst>
              <a:ext uri="{FF2B5EF4-FFF2-40B4-BE49-F238E27FC236}">
                <a16:creationId xmlns:a16="http://schemas.microsoft.com/office/drawing/2014/main" id="{66F90202-0D6B-47C3-B97F-24A044122C2B}"/>
              </a:ext>
            </a:extLst>
          </p:cNvPr>
          <p:cNvSpPr/>
          <p:nvPr/>
        </p:nvSpPr>
        <p:spPr>
          <a:xfrm>
            <a:off x="9371690" y="3478662"/>
            <a:ext cx="28575" cy="5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9" name="Rectangle 728">
            <a:extLst>
              <a:ext uri="{FF2B5EF4-FFF2-40B4-BE49-F238E27FC236}">
                <a16:creationId xmlns:a16="http://schemas.microsoft.com/office/drawing/2014/main" id="{A71D843F-39B3-4ACA-808F-A98B60D1D6F6}"/>
              </a:ext>
            </a:extLst>
          </p:cNvPr>
          <p:cNvSpPr/>
          <p:nvPr/>
        </p:nvSpPr>
        <p:spPr>
          <a:xfrm>
            <a:off x="9372590" y="3479356"/>
            <a:ext cx="28575" cy="36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0" name="Rectangle 729">
            <a:extLst>
              <a:ext uri="{FF2B5EF4-FFF2-40B4-BE49-F238E27FC236}">
                <a16:creationId xmlns:a16="http://schemas.microsoft.com/office/drawing/2014/main" id="{336F35BF-B565-411E-9C2C-4B8DF48E261E}"/>
              </a:ext>
            </a:extLst>
          </p:cNvPr>
          <p:cNvSpPr/>
          <p:nvPr/>
        </p:nvSpPr>
        <p:spPr>
          <a:xfrm>
            <a:off x="9373238" y="3479857"/>
            <a:ext cx="28575" cy="26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1" name="Rectangle 730">
            <a:extLst>
              <a:ext uri="{FF2B5EF4-FFF2-40B4-BE49-F238E27FC236}">
                <a16:creationId xmlns:a16="http://schemas.microsoft.com/office/drawing/2014/main" id="{19714358-4AD7-4517-B5D3-8542DBA91A88}"/>
              </a:ext>
            </a:extLst>
          </p:cNvPr>
          <p:cNvSpPr/>
          <p:nvPr/>
        </p:nvSpPr>
        <p:spPr>
          <a:xfrm>
            <a:off x="9374786" y="3433864"/>
            <a:ext cx="28575" cy="9405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2" name="Rectangle 731">
            <a:extLst>
              <a:ext uri="{FF2B5EF4-FFF2-40B4-BE49-F238E27FC236}">
                <a16:creationId xmlns:a16="http://schemas.microsoft.com/office/drawing/2014/main" id="{C7E934C3-EB26-4D80-8D00-E8ED51FA84DB}"/>
              </a:ext>
            </a:extLst>
          </p:cNvPr>
          <p:cNvSpPr/>
          <p:nvPr/>
        </p:nvSpPr>
        <p:spPr>
          <a:xfrm>
            <a:off x="9391714" y="3446914"/>
            <a:ext cx="28575" cy="679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3" name="Rectangle 732">
            <a:extLst>
              <a:ext uri="{FF2B5EF4-FFF2-40B4-BE49-F238E27FC236}">
                <a16:creationId xmlns:a16="http://schemas.microsoft.com/office/drawing/2014/main" id="{F0AF1D5F-63DC-4FC5-AC36-B685AC518676}"/>
              </a:ext>
            </a:extLst>
          </p:cNvPr>
          <p:cNvSpPr/>
          <p:nvPr/>
        </p:nvSpPr>
        <p:spPr>
          <a:xfrm>
            <a:off x="9403968" y="3456343"/>
            <a:ext cx="28575" cy="490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4" name="Rectangle 733">
            <a:extLst>
              <a:ext uri="{FF2B5EF4-FFF2-40B4-BE49-F238E27FC236}">
                <a16:creationId xmlns:a16="http://schemas.microsoft.com/office/drawing/2014/main" id="{7B7226EC-BF11-437E-83C0-A5E430A660A1}"/>
              </a:ext>
            </a:extLst>
          </p:cNvPr>
          <p:cNvSpPr/>
          <p:nvPr/>
        </p:nvSpPr>
        <p:spPr>
          <a:xfrm>
            <a:off x="9412801" y="3463156"/>
            <a:ext cx="28575" cy="3547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5" name="Rectangle 734">
            <a:extLst>
              <a:ext uri="{FF2B5EF4-FFF2-40B4-BE49-F238E27FC236}">
                <a16:creationId xmlns:a16="http://schemas.microsoft.com/office/drawing/2014/main" id="{007DD903-220B-4408-A246-F353364E3811}"/>
              </a:ext>
            </a:extLst>
          </p:cNvPr>
          <p:cNvSpPr/>
          <p:nvPr/>
        </p:nvSpPr>
        <p:spPr>
          <a:xfrm>
            <a:off x="9419171" y="3468078"/>
            <a:ext cx="28575" cy="256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6" name="Rectangle 735">
            <a:extLst>
              <a:ext uri="{FF2B5EF4-FFF2-40B4-BE49-F238E27FC236}">
                <a16:creationId xmlns:a16="http://schemas.microsoft.com/office/drawing/2014/main" id="{CCE45D2F-F104-4A49-B1C4-A45735DCA4F2}"/>
              </a:ext>
            </a:extLst>
          </p:cNvPr>
          <p:cNvSpPr/>
          <p:nvPr/>
        </p:nvSpPr>
        <p:spPr>
          <a:xfrm>
            <a:off x="9423776" y="3471710"/>
            <a:ext cx="28575" cy="184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7" name="Rectangle 736">
            <a:extLst>
              <a:ext uri="{FF2B5EF4-FFF2-40B4-BE49-F238E27FC236}">
                <a16:creationId xmlns:a16="http://schemas.microsoft.com/office/drawing/2014/main" id="{3F9601A5-02CD-4CFF-B8B7-27ED1250BC11}"/>
              </a:ext>
            </a:extLst>
          </p:cNvPr>
          <p:cNvSpPr/>
          <p:nvPr/>
        </p:nvSpPr>
        <p:spPr>
          <a:xfrm>
            <a:off x="9427104" y="3474271"/>
            <a:ext cx="28575" cy="1333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8" name="Rectangle 737">
            <a:extLst>
              <a:ext uri="{FF2B5EF4-FFF2-40B4-BE49-F238E27FC236}">
                <a16:creationId xmlns:a16="http://schemas.microsoft.com/office/drawing/2014/main" id="{6D1B4074-D4E9-4BFF-9C99-EC06B4C97910}"/>
              </a:ext>
            </a:extLst>
          </p:cNvPr>
          <p:cNvSpPr/>
          <p:nvPr/>
        </p:nvSpPr>
        <p:spPr>
          <a:xfrm>
            <a:off x="9429502" y="3476121"/>
            <a:ext cx="28575" cy="963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9" name="Rectangle 738">
            <a:extLst>
              <a:ext uri="{FF2B5EF4-FFF2-40B4-BE49-F238E27FC236}">
                <a16:creationId xmlns:a16="http://schemas.microsoft.com/office/drawing/2014/main" id="{D68C913E-C7E2-4C41-A3C6-C43249F648EF}"/>
              </a:ext>
            </a:extLst>
          </p:cNvPr>
          <p:cNvSpPr/>
          <p:nvPr/>
        </p:nvSpPr>
        <p:spPr>
          <a:xfrm>
            <a:off x="9431232" y="3477457"/>
            <a:ext cx="28575" cy="696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0" name="Rectangle 739">
            <a:extLst>
              <a:ext uri="{FF2B5EF4-FFF2-40B4-BE49-F238E27FC236}">
                <a16:creationId xmlns:a16="http://schemas.microsoft.com/office/drawing/2014/main" id="{9262DF61-3CC5-459C-99C9-3CA2C7467930}"/>
              </a:ext>
            </a:extLst>
          </p:cNvPr>
          <p:cNvSpPr/>
          <p:nvPr/>
        </p:nvSpPr>
        <p:spPr>
          <a:xfrm>
            <a:off x="9432476" y="3478478"/>
            <a:ext cx="28575" cy="498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1" name="Rectangle 740">
            <a:extLst>
              <a:ext uri="{FF2B5EF4-FFF2-40B4-BE49-F238E27FC236}">
                <a16:creationId xmlns:a16="http://schemas.microsoft.com/office/drawing/2014/main" id="{BA88A08F-DF9E-4F3D-91E7-9189C2706697}"/>
              </a:ext>
            </a:extLst>
          </p:cNvPr>
          <p:cNvSpPr/>
          <p:nvPr/>
        </p:nvSpPr>
        <p:spPr>
          <a:xfrm>
            <a:off x="9433374" y="3479169"/>
            <a:ext cx="28575" cy="3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2" name="Rectangle 741">
            <a:extLst>
              <a:ext uri="{FF2B5EF4-FFF2-40B4-BE49-F238E27FC236}">
                <a16:creationId xmlns:a16="http://schemas.microsoft.com/office/drawing/2014/main" id="{F66D127D-C7E9-4897-9C6C-D63AEC08F487}"/>
              </a:ext>
            </a:extLst>
          </p:cNvPr>
          <p:cNvSpPr/>
          <p:nvPr/>
        </p:nvSpPr>
        <p:spPr>
          <a:xfrm>
            <a:off x="9434022" y="3479669"/>
            <a:ext cx="28575" cy="260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3" name="Rectangle 742">
            <a:extLst>
              <a:ext uri="{FF2B5EF4-FFF2-40B4-BE49-F238E27FC236}">
                <a16:creationId xmlns:a16="http://schemas.microsoft.com/office/drawing/2014/main" id="{31AF016F-AAE6-430F-81ED-EC08EEFF46FF}"/>
              </a:ext>
            </a:extLst>
          </p:cNvPr>
          <p:cNvSpPr/>
          <p:nvPr/>
        </p:nvSpPr>
        <p:spPr>
          <a:xfrm>
            <a:off x="9434489" y="3480029"/>
            <a:ext cx="28575" cy="187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4" name="Rectangle 743">
            <a:extLst>
              <a:ext uri="{FF2B5EF4-FFF2-40B4-BE49-F238E27FC236}">
                <a16:creationId xmlns:a16="http://schemas.microsoft.com/office/drawing/2014/main" id="{0A0293AB-D558-46A7-9FC2-66DEADCD165E}"/>
              </a:ext>
            </a:extLst>
          </p:cNvPr>
          <p:cNvSpPr/>
          <p:nvPr/>
        </p:nvSpPr>
        <p:spPr>
          <a:xfrm>
            <a:off x="9435249" y="3446832"/>
            <a:ext cx="28575" cy="6804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5" name="Rectangle 744">
            <a:extLst>
              <a:ext uri="{FF2B5EF4-FFF2-40B4-BE49-F238E27FC236}">
                <a16:creationId xmlns:a16="http://schemas.microsoft.com/office/drawing/2014/main" id="{3315C8DC-CFBD-45E2-8761-EC560671C75A}"/>
              </a:ext>
            </a:extLst>
          </p:cNvPr>
          <p:cNvSpPr/>
          <p:nvPr/>
        </p:nvSpPr>
        <p:spPr>
          <a:xfrm>
            <a:off x="9447494" y="3456272"/>
            <a:ext cx="28575" cy="4915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6" name="Rectangle 745">
            <a:extLst>
              <a:ext uri="{FF2B5EF4-FFF2-40B4-BE49-F238E27FC236}">
                <a16:creationId xmlns:a16="http://schemas.microsoft.com/office/drawing/2014/main" id="{2B954988-CEA2-4801-B007-F144F0631CBF}"/>
              </a:ext>
            </a:extLst>
          </p:cNvPr>
          <p:cNvSpPr/>
          <p:nvPr/>
        </p:nvSpPr>
        <p:spPr>
          <a:xfrm>
            <a:off x="9456358" y="3463093"/>
            <a:ext cx="28575" cy="3551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7" name="Rectangle 746">
            <a:extLst>
              <a:ext uri="{FF2B5EF4-FFF2-40B4-BE49-F238E27FC236}">
                <a16:creationId xmlns:a16="http://schemas.microsoft.com/office/drawing/2014/main" id="{6F5D6C08-1C47-4D78-8082-115DFDAA91FE}"/>
              </a:ext>
            </a:extLst>
          </p:cNvPr>
          <p:cNvSpPr/>
          <p:nvPr/>
        </p:nvSpPr>
        <p:spPr>
          <a:xfrm>
            <a:off x="9462748" y="3468021"/>
            <a:ext cx="28575" cy="256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8" name="Rectangle 747">
            <a:extLst>
              <a:ext uri="{FF2B5EF4-FFF2-40B4-BE49-F238E27FC236}">
                <a16:creationId xmlns:a16="http://schemas.microsoft.com/office/drawing/2014/main" id="{811B5386-56B4-402C-B6E9-568003484541}"/>
              </a:ext>
            </a:extLst>
          </p:cNvPr>
          <p:cNvSpPr/>
          <p:nvPr/>
        </p:nvSpPr>
        <p:spPr>
          <a:xfrm>
            <a:off x="9467356" y="3471581"/>
            <a:ext cx="28575" cy="1854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9" name="Rectangle 748">
            <a:extLst>
              <a:ext uri="{FF2B5EF4-FFF2-40B4-BE49-F238E27FC236}">
                <a16:creationId xmlns:a16="http://schemas.microsoft.com/office/drawing/2014/main" id="{761DFC8F-AFCE-40F4-B177-4AC61A316AD5}"/>
              </a:ext>
            </a:extLst>
          </p:cNvPr>
          <p:cNvSpPr/>
          <p:nvPr/>
        </p:nvSpPr>
        <p:spPr>
          <a:xfrm>
            <a:off x="9470687" y="3474209"/>
            <a:ext cx="28575" cy="1334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0" name="Rectangle 749">
            <a:extLst>
              <a:ext uri="{FF2B5EF4-FFF2-40B4-BE49-F238E27FC236}">
                <a16:creationId xmlns:a16="http://schemas.microsoft.com/office/drawing/2014/main" id="{8DAC5266-1B13-4ECE-AD57-313DECEF3621}"/>
              </a:ext>
            </a:extLst>
          </p:cNvPr>
          <p:cNvSpPr/>
          <p:nvPr/>
        </p:nvSpPr>
        <p:spPr>
          <a:xfrm>
            <a:off x="9473094" y="3476061"/>
            <a:ext cx="28575" cy="964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1" name="Rectangle 750">
            <a:extLst>
              <a:ext uri="{FF2B5EF4-FFF2-40B4-BE49-F238E27FC236}">
                <a16:creationId xmlns:a16="http://schemas.microsoft.com/office/drawing/2014/main" id="{8A45125C-B0DB-4745-86F9-1A15E1C07590}"/>
              </a:ext>
            </a:extLst>
          </p:cNvPr>
          <p:cNvSpPr/>
          <p:nvPr/>
        </p:nvSpPr>
        <p:spPr>
          <a:xfrm>
            <a:off x="9474829" y="3477399"/>
            <a:ext cx="28575" cy="69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2" name="Rectangle 751">
            <a:extLst>
              <a:ext uri="{FF2B5EF4-FFF2-40B4-BE49-F238E27FC236}">
                <a16:creationId xmlns:a16="http://schemas.microsoft.com/office/drawing/2014/main" id="{F1D46026-D85D-4944-A0E8-74C831293EDC}"/>
              </a:ext>
            </a:extLst>
          </p:cNvPr>
          <p:cNvSpPr/>
          <p:nvPr/>
        </p:nvSpPr>
        <p:spPr>
          <a:xfrm>
            <a:off x="9476081" y="3478366"/>
            <a:ext cx="28575" cy="503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3" name="Rectangle 752">
            <a:extLst>
              <a:ext uri="{FF2B5EF4-FFF2-40B4-BE49-F238E27FC236}">
                <a16:creationId xmlns:a16="http://schemas.microsoft.com/office/drawing/2014/main" id="{F474209C-FEA6-4C49-9D1F-D55A17BC24C8}"/>
              </a:ext>
            </a:extLst>
          </p:cNvPr>
          <p:cNvSpPr/>
          <p:nvPr/>
        </p:nvSpPr>
        <p:spPr>
          <a:xfrm>
            <a:off x="9476980" y="3479104"/>
            <a:ext cx="28575" cy="36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4" name="Rectangle 753">
            <a:extLst>
              <a:ext uri="{FF2B5EF4-FFF2-40B4-BE49-F238E27FC236}">
                <a16:creationId xmlns:a16="http://schemas.microsoft.com/office/drawing/2014/main" id="{68EA5E87-12C7-45BB-9185-6D1402C79C4E}"/>
              </a:ext>
            </a:extLst>
          </p:cNvPr>
          <p:cNvSpPr/>
          <p:nvPr/>
        </p:nvSpPr>
        <p:spPr>
          <a:xfrm>
            <a:off x="9477630" y="3479605"/>
            <a:ext cx="28575" cy="26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5" name="Rectangle 754">
            <a:extLst>
              <a:ext uri="{FF2B5EF4-FFF2-40B4-BE49-F238E27FC236}">
                <a16:creationId xmlns:a16="http://schemas.microsoft.com/office/drawing/2014/main" id="{73FF6F34-C554-4120-92B3-4C0ED4B432C8}"/>
              </a:ext>
            </a:extLst>
          </p:cNvPr>
          <p:cNvSpPr/>
          <p:nvPr/>
        </p:nvSpPr>
        <p:spPr>
          <a:xfrm>
            <a:off x="9478099" y="3479966"/>
            <a:ext cx="28575" cy="18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6" name="Rectangle 755">
            <a:extLst>
              <a:ext uri="{FF2B5EF4-FFF2-40B4-BE49-F238E27FC236}">
                <a16:creationId xmlns:a16="http://schemas.microsoft.com/office/drawing/2014/main" id="{CA53290C-2241-436B-9658-6256B5481165}"/>
              </a:ext>
            </a:extLst>
          </p:cNvPr>
          <p:cNvSpPr/>
          <p:nvPr/>
        </p:nvSpPr>
        <p:spPr>
          <a:xfrm>
            <a:off x="9478436" y="3480227"/>
            <a:ext cx="28575" cy="135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7" name="Rectangle 756">
            <a:extLst>
              <a:ext uri="{FF2B5EF4-FFF2-40B4-BE49-F238E27FC236}">
                <a16:creationId xmlns:a16="http://schemas.microsoft.com/office/drawing/2014/main" id="{CDEAB489-7554-47A9-A127-3BA4E11B4C67}"/>
              </a:ext>
            </a:extLst>
          </p:cNvPr>
          <p:cNvSpPr/>
          <p:nvPr/>
        </p:nvSpPr>
        <p:spPr>
          <a:xfrm>
            <a:off x="9479243" y="3456272"/>
            <a:ext cx="28575" cy="4898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8" name="Rectangle 757">
            <a:extLst>
              <a:ext uri="{FF2B5EF4-FFF2-40B4-BE49-F238E27FC236}">
                <a16:creationId xmlns:a16="http://schemas.microsoft.com/office/drawing/2014/main" id="{9787881D-073D-4C1C-890E-8AB2450E58C1}"/>
              </a:ext>
            </a:extLst>
          </p:cNvPr>
          <p:cNvSpPr/>
          <p:nvPr/>
        </p:nvSpPr>
        <p:spPr>
          <a:xfrm>
            <a:off x="9488059" y="3463069"/>
            <a:ext cx="28575" cy="3539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9" name="Rectangle 758">
            <a:extLst>
              <a:ext uri="{FF2B5EF4-FFF2-40B4-BE49-F238E27FC236}">
                <a16:creationId xmlns:a16="http://schemas.microsoft.com/office/drawing/2014/main" id="{442880DA-351F-4F01-9A7B-82F04F2E1216}"/>
              </a:ext>
            </a:extLst>
          </p:cNvPr>
          <p:cNvSpPr/>
          <p:nvPr/>
        </p:nvSpPr>
        <p:spPr>
          <a:xfrm>
            <a:off x="9494441" y="3467980"/>
            <a:ext cx="28575" cy="255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0" name="Rectangle 759">
            <a:extLst>
              <a:ext uri="{FF2B5EF4-FFF2-40B4-BE49-F238E27FC236}">
                <a16:creationId xmlns:a16="http://schemas.microsoft.com/office/drawing/2014/main" id="{A3FB8515-1C2B-40D4-916C-8F1EDF2D158D}"/>
              </a:ext>
            </a:extLst>
          </p:cNvPr>
          <p:cNvSpPr/>
          <p:nvPr/>
        </p:nvSpPr>
        <p:spPr>
          <a:xfrm>
            <a:off x="9499042" y="3471528"/>
            <a:ext cx="28575" cy="1847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1" name="Rectangle 760">
            <a:extLst>
              <a:ext uri="{FF2B5EF4-FFF2-40B4-BE49-F238E27FC236}">
                <a16:creationId xmlns:a16="http://schemas.microsoft.com/office/drawing/2014/main" id="{8628768A-AFB1-4402-B8EB-32B385AC2332}"/>
              </a:ext>
            </a:extLst>
          </p:cNvPr>
          <p:cNvSpPr/>
          <p:nvPr/>
        </p:nvSpPr>
        <p:spPr>
          <a:xfrm>
            <a:off x="9502359" y="3474092"/>
            <a:ext cx="28575" cy="1334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2" name="Rectangle 761">
            <a:extLst>
              <a:ext uri="{FF2B5EF4-FFF2-40B4-BE49-F238E27FC236}">
                <a16:creationId xmlns:a16="http://schemas.microsoft.com/office/drawing/2014/main" id="{9BD7DBA3-4A21-40D2-BBCD-74CCB01EBC12}"/>
              </a:ext>
            </a:extLst>
          </p:cNvPr>
          <p:cNvSpPr/>
          <p:nvPr/>
        </p:nvSpPr>
        <p:spPr>
          <a:xfrm>
            <a:off x="9504758" y="3475984"/>
            <a:ext cx="28575" cy="961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3" name="Rectangle 762">
            <a:extLst>
              <a:ext uri="{FF2B5EF4-FFF2-40B4-BE49-F238E27FC236}">
                <a16:creationId xmlns:a16="http://schemas.microsoft.com/office/drawing/2014/main" id="{AD0C1E21-8880-4952-9565-3DF52D436F4D}"/>
              </a:ext>
            </a:extLst>
          </p:cNvPr>
          <p:cNvSpPr/>
          <p:nvPr/>
        </p:nvSpPr>
        <p:spPr>
          <a:xfrm>
            <a:off x="9506491" y="3477318"/>
            <a:ext cx="28575" cy="694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4" name="Rectangle 763">
            <a:extLst>
              <a:ext uri="{FF2B5EF4-FFF2-40B4-BE49-F238E27FC236}">
                <a16:creationId xmlns:a16="http://schemas.microsoft.com/office/drawing/2014/main" id="{B79D4B69-A748-48DB-AD91-3E03C2C7BA8C}"/>
              </a:ext>
            </a:extLst>
          </p:cNvPr>
          <p:cNvSpPr/>
          <p:nvPr/>
        </p:nvSpPr>
        <p:spPr>
          <a:xfrm>
            <a:off x="9507741" y="3478281"/>
            <a:ext cx="28575" cy="501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5" name="Rectangle 764">
            <a:extLst>
              <a:ext uri="{FF2B5EF4-FFF2-40B4-BE49-F238E27FC236}">
                <a16:creationId xmlns:a16="http://schemas.microsoft.com/office/drawing/2014/main" id="{D31CA8A6-E62E-48F9-9497-14155C37F031}"/>
              </a:ext>
            </a:extLst>
          </p:cNvPr>
          <p:cNvSpPr/>
          <p:nvPr/>
        </p:nvSpPr>
        <p:spPr>
          <a:xfrm>
            <a:off x="9508641" y="3478977"/>
            <a:ext cx="28575" cy="362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6" name="Rectangle 765">
            <a:extLst>
              <a:ext uri="{FF2B5EF4-FFF2-40B4-BE49-F238E27FC236}">
                <a16:creationId xmlns:a16="http://schemas.microsoft.com/office/drawing/2014/main" id="{784002A8-1FF3-43D1-B570-5EDC7FD3B0AB}"/>
              </a:ext>
            </a:extLst>
          </p:cNvPr>
          <p:cNvSpPr/>
          <p:nvPr/>
        </p:nvSpPr>
        <p:spPr>
          <a:xfrm>
            <a:off x="9509289" y="3479509"/>
            <a:ext cx="28575" cy="259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7" name="Rectangle 766">
            <a:extLst>
              <a:ext uri="{FF2B5EF4-FFF2-40B4-BE49-F238E27FC236}">
                <a16:creationId xmlns:a16="http://schemas.microsoft.com/office/drawing/2014/main" id="{29C44F33-FF4B-4E58-88EA-FD3B8CFEDC6A}"/>
              </a:ext>
            </a:extLst>
          </p:cNvPr>
          <p:cNvSpPr/>
          <p:nvPr/>
        </p:nvSpPr>
        <p:spPr>
          <a:xfrm>
            <a:off x="9509757" y="3479869"/>
            <a:ext cx="28575" cy="18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8" name="Rectangle 767">
            <a:extLst>
              <a:ext uri="{FF2B5EF4-FFF2-40B4-BE49-F238E27FC236}">
                <a16:creationId xmlns:a16="http://schemas.microsoft.com/office/drawing/2014/main" id="{9FC058B4-1C6E-4638-9599-4712A2FE2DDC}"/>
              </a:ext>
            </a:extLst>
          </p:cNvPr>
          <p:cNvSpPr/>
          <p:nvPr/>
        </p:nvSpPr>
        <p:spPr>
          <a:xfrm>
            <a:off x="9510094" y="3480129"/>
            <a:ext cx="28575" cy="13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9" name="Rectangle 768">
            <a:extLst>
              <a:ext uri="{FF2B5EF4-FFF2-40B4-BE49-F238E27FC236}">
                <a16:creationId xmlns:a16="http://schemas.microsoft.com/office/drawing/2014/main" id="{FC7191F8-F0AA-4871-96D2-11666F273F22}"/>
              </a:ext>
            </a:extLst>
          </p:cNvPr>
          <p:cNvSpPr/>
          <p:nvPr/>
        </p:nvSpPr>
        <p:spPr>
          <a:xfrm>
            <a:off x="9510338" y="3480317"/>
            <a:ext cx="28575" cy="97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0" name="Rectangle 769">
            <a:extLst>
              <a:ext uri="{FF2B5EF4-FFF2-40B4-BE49-F238E27FC236}">
                <a16:creationId xmlns:a16="http://schemas.microsoft.com/office/drawing/2014/main" id="{D2304F4E-4EB5-46DF-AF97-B2DF7BC4D5CC}"/>
              </a:ext>
            </a:extLst>
          </p:cNvPr>
          <p:cNvSpPr/>
          <p:nvPr/>
        </p:nvSpPr>
        <p:spPr>
          <a:xfrm>
            <a:off x="9510732" y="3463069"/>
            <a:ext cx="28575" cy="352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1" name="Rectangle 770">
            <a:extLst>
              <a:ext uri="{FF2B5EF4-FFF2-40B4-BE49-F238E27FC236}">
                <a16:creationId xmlns:a16="http://schemas.microsoft.com/office/drawing/2014/main" id="{B7F0C0D1-88DF-46B4-A935-EA3A3A851AB4}"/>
              </a:ext>
            </a:extLst>
          </p:cNvPr>
          <p:cNvSpPr/>
          <p:nvPr/>
        </p:nvSpPr>
        <p:spPr>
          <a:xfrm>
            <a:off x="9517079" y="3467963"/>
            <a:ext cx="28575" cy="2548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2" name="Rectangle 771">
            <a:extLst>
              <a:ext uri="{FF2B5EF4-FFF2-40B4-BE49-F238E27FC236}">
                <a16:creationId xmlns:a16="http://schemas.microsoft.com/office/drawing/2014/main" id="{7F81C4B0-2FCB-4B12-AB60-3B951354C4DC}"/>
              </a:ext>
            </a:extLst>
          </p:cNvPr>
          <p:cNvSpPr/>
          <p:nvPr/>
        </p:nvSpPr>
        <p:spPr>
          <a:xfrm>
            <a:off x="9521675" y="3471499"/>
            <a:ext cx="28575" cy="184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3" name="Rectangle 772">
            <a:extLst>
              <a:ext uri="{FF2B5EF4-FFF2-40B4-BE49-F238E27FC236}">
                <a16:creationId xmlns:a16="http://schemas.microsoft.com/office/drawing/2014/main" id="{BF2BE0B2-A007-4D14-B169-42D07BA5F6F9}"/>
              </a:ext>
            </a:extLst>
          </p:cNvPr>
          <p:cNvSpPr/>
          <p:nvPr/>
        </p:nvSpPr>
        <p:spPr>
          <a:xfrm>
            <a:off x="9524987" y="3474054"/>
            <a:ext cx="28575" cy="1330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4" name="Rectangle 773">
            <a:extLst>
              <a:ext uri="{FF2B5EF4-FFF2-40B4-BE49-F238E27FC236}">
                <a16:creationId xmlns:a16="http://schemas.microsoft.com/office/drawing/2014/main" id="{2628F213-E0B2-473C-A4FB-6B0B56EB6FF5}"/>
              </a:ext>
            </a:extLst>
          </p:cNvPr>
          <p:cNvSpPr/>
          <p:nvPr/>
        </p:nvSpPr>
        <p:spPr>
          <a:xfrm>
            <a:off x="9527376" y="3475900"/>
            <a:ext cx="28575" cy="961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5" name="Rectangle 774">
            <a:extLst>
              <a:ext uri="{FF2B5EF4-FFF2-40B4-BE49-F238E27FC236}">
                <a16:creationId xmlns:a16="http://schemas.microsoft.com/office/drawing/2014/main" id="{4447EB37-609F-452D-B6DE-602F7F4CAAF9}"/>
              </a:ext>
            </a:extLst>
          </p:cNvPr>
          <p:cNvSpPr/>
          <p:nvPr/>
        </p:nvSpPr>
        <p:spPr>
          <a:xfrm>
            <a:off x="9529103" y="3477262"/>
            <a:ext cx="28575" cy="69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6" name="Rectangle 775">
            <a:extLst>
              <a:ext uri="{FF2B5EF4-FFF2-40B4-BE49-F238E27FC236}">
                <a16:creationId xmlns:a16="http://schemas.microsoft.com/office/drawing/2014/main" id="{E91ABF47-38A8-4587-9A84-688FF3322E82}"/>
              </a:ext>
            </a:extLst>
          </p:cNvPr>
          <p:cNvSpPr/>
          <p:nvPr/>
        </p:nvSpPr>
        <p:spPr>
          <a:xfrm>
            <a:off x="9530351" y="3478222"/>
            <a:ext cx="28575" cy="5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7" name="Rectangle 776">
            <a:extLst>
              <a:ext uri="{FF2B5EF4-FFF2-40B4-BE49-F238E27FC236}">
                <a16:creationId xmlns:a16="http://schemas.microsoft.com/office/drawing/2014/main" id="{7825BB4A-6A4A-4DDD-91C5-5F25FC34A6B3}"/>
              </a:ext>
            </a:extLst>
          </p:cNvPr>
          <p:cNvSpPr/>
          <p:nvPr/>
        </p:nvSpPr>
        <p:spPr>
          <a:xfrm>
            <a:off x="9531250" y="3478916"/>
            <a:ext cx="28575" cy="36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8" name="Rectangle 777">
            <a:extLst>
              <a:ext uri="{FF2B5EF4-FFF2-40B4-BE49-F238E27FC236}">
                <a16:creationId xmlns:a16="http://schemas.microsoft.com/office/drawing/2014/main" id="{CE904E60-BF53-4C6C-8215-07EDFEF236D3}"/>
              </a:ext>
            </a:extLst>
          </p:cNvPr>
          <p:cNvSpPr/>
          <p:nvPr/>
        </p:nvSpPr>
        <p:spPr>
          <a:xfrm>
            <a:off x="9531899" y="3479417"/>
            <a:ext cx="28575" cy="26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9" name="Rectangle 778">
            <a:extLst>
              <a:ext uri="{FF2B5EF4-FFF2-40B4-BE49-F238E27FC236}">
                <a16:creationId xmlns:a16="http://schemas.microsoft.com/office/drawing/2014/main" id="{6B0CC17D-A43D-41CF-B349-85DEB0886662}"/>
              </a:ext>
            </a:extLst>
          </p:cNvPr>
          <p:cNvSpPr/>
          <p:nvPr/>
        </p:nvSpPr>
        <p:spPr>
          <a:xfrm>
            <a:off x="9532365" y="3479800"/>
            <a:ext cx="28575" cy="1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0" name="Rectangle 779">
            <a:extLst>
              <a:ext uri="{FF2B5EF4-FFF2-40B4-BE49-F238E27FC236}">
                <a16:creationId xmlns:a16="http://schemas.microsoft.com/office/drawing/2014/main" id="{BF35C992-7B0F-49FC-987A-2ED8BEC6A151}"/>
              </a:ext>
            </a:extLst>
          </p:cNvPr>
          <p:cNvSpPr/>
          <p:nvPr/>
        </p:nvSpPr>
        <p:spPr>
          <a:xfrm>
            <a:off x="9532702" y="3480059"/>
            <a:ext cx="28575" cy="135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1" name="Rectangle 780">
            <a:extLst>
              <a:ext uri="{FF2B5EF4-FFF2-40B4-BE49-F238E27FC236}">
                <a16:creationId xmlns:a16="http://schemas.microsoft.com/office/drawing/2014/main" id="{894947CA-88F8-42AF-95EA-E2E05677C414}"/>
              </a:ext>
            </a:extLst>
          </p:cNvPr>
          <p:cNvSpPr/>
          <p:nvPr/>
        </p:nvSpPr>
        <p:spPr>
          <a:xfrm>
            <a:off x="9532945" y="3480246"/>
            <a:ext cx="28575" cy="9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2" name="Rectangle 781">
            <a:extLst>
              <a:ext uri="{FF2B5EF4-FFF2-40B4-BE49-F238E27FC236}">
                <a16:creationId xmlns:a16="http://schemas.microsoft.com/office/drawing/2014/main" id="{2B0E6EAB-C583-4E53-8950-EB6D776B52AA}"/>
              </a:ext>
            </a:extLst>
          </p:cNvPr>
          <p:cNvSpPr/>
          <p:nvPr/>
        </p:nvSpPr>
        <p:spPr>
          <a:xfrm>
            <a:off x="9533120" y="3480381"/>
            <a:ext cx="28575" cy="70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3" name="Rectangle 782">
            <a:extLst>
              <a:ext uri="{FF2B5EF4-FFF2-40B4-BE49-F238E27FC236}">
                <a16:creationId xmlns:a16="http://schemas.microsoft.com/office/drawing/2014/main" id="{0F832D13-735F-4B05-9E4F-B1E44CB023B4}"/>
              </a:ext>
            </a:extLst>
          </p:cNvPr>
          <p:cNvSpPr/>
          <p:nvPr/>
        </p:nvSpPr>
        <p:spPr>
          <a:xfrm>
            <a:off x="9533538" y="3467963"/>
            <a:ext cx="28575" cy="2539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4" name="Rectangle 783">
            <a:extLst>
              <a:ext uri="{FF2B5EF4-FFF2-40B4-BE49-F238E27FC236}">
                <a16:creationId xmlns:a16="http://schemas.microsoft.com/office/drawing/2014/main" id="{9275D46A-00BC-4DFC-ADB3-E57ACD99AEDA}"/>
              </a:ext>
            </a:extLst>
          </p:cNvPr>
          <p:cNvSpPr/>
          <p:nvPr/>
        </p:nvSpPr>
        <p:spPr>
          <a:xfrm>
            <a:off x="9538108" y="3471487"/>
            <a:ext cx="28575" cy="183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5" name="Rectangle 784">
            <a:extLst>
              <a:ext uri="{FF2B5EF4-FFF2-40B4-BE49-F238E27FC236}">
                <a16:creationId xmlns:a16="http://schemas.microsoft.com/office/drawing/2014/main" id="{FBA8956E-B0ED-440F-B0AA-F921482A0806}"/>
              </a:ext>
            </a:extLst>
          </p:cNvPr>
          <p:cNvSpPr/>
          <p:nvPr/>
        </p:nvSpPr>
        <p:spPr>
          <a:xfrm>
            <a:off x="9541417" y="3474033"/>
            <a:ext cx="28575" cy="132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6" name="Rectangle 785">
            <a:extLst>
              <a:ext uri="{FF2B5EF4-FFF2-40B4-BE49-F238E27FC236}">
                <a16:creationId xmlns:a16="http://schemas.microsoft.com/office/drawing/2014/main" id="{DFEEA1AD-1FBB-4E54-A778-383EABA0319E}"/>
              </a:ext>
            </a:extLst>
          </p:cNvPr>
          <p:cNvSpPr/>
          <p:nvPr/>
        </p:nvSpPr>
        <p:spPr>
          <a:xfrm>
            <a:off x="9543802" y="3475872"/>
            <a:ext cx="28575" cy="957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7" name="Rectangle 786">
            <a:extLst>
              <a:ext uri="{FF2B5EF4-FFF2-40B4-BE49-F238E27FC236}">
                <a16:creationId xmlns:a16="http://schemas.microsoft.com/office/drawing/2014/main" id="{2348C323-26AE-4C70-BEE6-5B27EA8BF402}"/>
              </a:ext>
            </a:extLst>
          </p:cNvPr>
          <p:cNvSpPr/>
          <p:nvPr/>
        </p:nvSpPr>
        <p:spPr>
          <a:xfrm>
            <a:off x="9545522" y="3477201"/>
            <a:ext cx="28575" cy="69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8" name="Rectangle 787">
            <a:extLst>
              <a:ext uri="{FF2B5EF4-FFF2-40B4-BE49-F238E27FC236}">
                <a16:creationId xmlns:a16="http://schemas.microsoft.com/office/drawing/2014/main" id="{4F895054-2561-499A-B873-5C7C23A7DDF2}"/>
              </a:ext>
            </a:extLst>
          </p:cNvPr>
          <p:cNvSpPr/>
          <p:nvPr/>
        </p:nvSpPr>
        <p:spPr>
          <a:xfrm>
            <a:off x="9546765" y="3478182"/>
            <a:ext cx="28575" cy="498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9" name="Rectangle 788">
            <a:extLst>
              <a:ext uri="{FF2B5EF4-FFF2-40B4-BE49-F238E27FC236}">
                <a16:creationId xmlns:a16="http://schemas.microsoft.com/office/drawing/2014/main" id="{551642B1-A56A-456A-891C-B635847168B0}"/>
              </a:ext>
            </a:extLst>
          </p:cNvPr>
          <p:cNvSpPr/>
          <p:nvPr/>
        </p:nvSpPr>
        <p:spPr>
          <a:xfrm>
            <a:off x="9547664" y="3478873"/>
            <a:ext cx="28575" cy="3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0" name="Rectangle 789">
            <a:extLst>
              <a:ext uri="{FF2B5EF4-FFF2-40B4-BE49-F238E27FC236}">
                <a16:creationId xmlns:a16="http://schemas.microsoft.com/office/drawing/2014/main" id="{371CB3CC-8F59-4F74-A9F3-E2268441CFD0}"/>
              </a:ext>
            </a:extLst>
          </p:cNvPr>
          <p:cNvSpPr/>
          <p:nvPr/>
        </p:nvSpPr>
        <p:spPr>
          <a:xfrm>
            <a:off x="9548311" y="3479373"/>
            <a:ext cx="28575" cy="260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1" name="Rectangle 790">
            <a:extLst>
              <a:ext uri="{FF2B5EF4-FFF2-40B4-BE49-F238E27FC236}">
                <a16:creationId xmlns:a16="http://schemas.microsoft.com/office/drawing/2014/main" id="{CE44E2D4-A63F-4485-9CB9-C0B7E3FC9D23}"/>
              </a:ext>
            </a:extLst>
          </p:cNvPr>
          <p:cNvSpPr/>
          <p:nvPr/>
        </p:nvSpPr>
        <p:spPr>
          <a:xfrm>
            <a:off x="9548778" y="3479734"/>
            <a:ext cx="28575" cy="187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2" name="Rectangle 791">
            <a:extLst>
              <a:ext uri="{FF2B5EF4-FFF2-40B4-BE49-F238E27FC236}">
                <a16:creationId xmlns:a16="http://schemas.microsoft.com/office/drawing/2014/main" id="{CCEE8896-E730-4E6A-B897-7E22075E34C7}"/>
              </a:ext>
            </a:extLst>
          </p:cNvPr>
          <p:cNvSpPr/>
          <p:nvPr/>
        </p:nvSpPr>
        <p:spPr>
          <a:xfrm>
            <a:off x="9549114" y="3480009"/>
            <a:ext cx="28575" cy="134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3" name="Rectangle 792">
            <a:extLst>
              <a:ext uri="{FF2B5EF4-FFF2-40B4-BE49-F238E27FC236}">
                <a16:creationId xmlns:a16="http://schemas.microsoft.com/office/drawing/2014/main" id="{AC51D394-42B6-424D-9E69-CD1DCBF5477E}"/>
              </a:ext>
            </a:extLst>
          </p:cNvPr>
          <p:cNvSpPr/>
          <p:nvPr/>
        </p:nvSpPr>
        <p:spPr>
          <a:xfrm>
            <a:off x="9549356" y="3480196"/>
            <a:ext cx="28575" cy="9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4" name="Rectangle 793">
            <a:extLst>
              <a:ext uri="{FF2B5EF4-FFF2-40B4-BE49-F238E27FC236}">
                <a16:creationId xmlns:a16="http://schemas.microsoft.com/office/drawing/2014/main" id="{6E65E4AC-7CD7-4984-836C-6685370FFF96}"/>
              </a:ext>
            </a:extLst>
          </p:cNvPr>
          <p:cNvSpPr/>
          <p:nvPr/>
        </p:nvSpPr>
        <p:spPr>
          <a:xfrm>
            <a:off x="9549531" y="3480331"/>
            <a:ext cx="28575" cy="70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5" name="Rectangle 794">
            <a:extLst>
              <a:ext uri="{FF2B5EF4-FFF2-40B4-BE49-F238E27FC236}">
                <a16:creationId xmlns:a16="http://schemas.microsoft.com/office/drawing/2014/main" id="{83F9C1C4-60AF-471A-A642-A72DFB7F0F94}"/>
              </a:ext>
            </a:extLst>
          </p:cNvPr>
          <p:cNvSpPr/>
          <p:nvPr/>
        </p:nvSpPr>
        <p:spPr>
          <a:xfrm>
            <a:off x="9549657" y="3480428"/>
            <a:ext cx="28575" cy="50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1D88D0B8-C8FA-47E0-8531-87D0356D032E}"/>
              </a:ext>
            </a:extLst>
          </p:cNvPr>
          <p:cNvSpPr/>
          <p:nvPr/>
        </p:nvSpPr>
        <p:spPr>
          <a:xfrm>
            <a:off x="9564655" y="2200940"/>
            <a:ext cx="28575" cy="259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9067B5B7-6E93-4CB1-A291-4C735F230FBE}"/>
              </a:ext>
            </a:extLst>
          </p:cNvPr>
          <p:cNvSpPr/>
          <p:nvPr/>
        </p:nvSpPr>
        <p:spPr>
          <a:xfrm>
            <a:off x="10045418" y="2560580"/>
            <a:ext cx="28575" cy="18727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59161541-E39D-4931-9DD8-5EACC134123E}"/>
              </a:ext>
            </a:extLst>
          </p:cNvPr>
          <p:cNvSpPr/>
          <p:nvPr/>
        </p:nvSpPr>
        <p:spPr>
          <a:xfrm>
            <a:off x="10383105" y="2820420"/>
            <a:ext cx="28575" cy="135304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8138D39C-BAB0-4BE2-B85B-294DF0E4BCF8}"/>
              </a:ext>
            </a:extLst>
          </p:cNvPr>
          <p:cNvSpPr/>
          <p:nvPr/>
        </p:nvSpPr>
        <p:spPr>
          <a:xfrm>
            <a:off x="10626512" y="3008154"/>
            <a:ext cx="28575" cy="9775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AF3589B-1E88-47DE-AD45-74F87EA52B46}"/>
                  </a:ext>
                </a:extLst>
              </p:cNvPr>
              <p:cNvSpPr txBox="1"/>
              <p:nvPr/>
            </p:nvSpPr>
            <p:spPr>
              <a:xfrm>
                <a:off x="1205294" y="5306485"/>
                <a:ext cx="23884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AF3589B-1E88-47DE-AD45-74F87EA52B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5294" y="5306485"/>
                <a:ext cx="238848" cy="369332"/>
              </a:xfrm>
              <a:prstGeom prst="rect">
                <a:avLst/>
              </a:prstGeom>
              <a:blipFill>
                <a:blip r:embed="rId2"/>
                <a:stretch>
                  <a:fillRect l="-30769" r="-30769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6" name="TextBox 215">
                <a:extLst>
                  <a:ext uri="{FF2B5EF4-FFF2-40B4-BE49-F238E27FC236}">
                    <a16:creationId xmlns:a16="http://schemas.microsoft.com/office/drawing/2014/main" id="{AE402186-F7DA-49C9-9BA2-A0F317F3995D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1871874" y="4791542"/>
                <a:ext cx="20037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16" name="TextBox 215">
                <a:extLst>
                  <a:ext uri="{FF2B5EF4-FFF2-40B4-BE49-F238E27FC236}">
                    <a16:creationId xmlns:a16="http://schemas.microsoft.com/office/drawing/2014/main" id="{AE402186-F7DA-49C9-9BA2-A0F317F399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1874" y="4791542"/>
                <a:ext cx="200376" cy="307777"/>
              </a:xfrm>
              <a:prstGeom prst="rect">
                <a:avLst/>
              </a:prstGeom>
              <a:blipFill>
                <a:blip r:embed="rId3"/>
                <a:stretch>
                  <a:fillRect l="-27273" r="-30303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7" name="TextBox 216">
                <a:extLst>
                  <a:ext uri="{FF2B5EF4-FFF2-40B4-BE49-F238E27FC236}">
                    <a16:creationId xmlns:a16="http://schemas.microsoft.com/office/drawing/2014/main" id="{A73124E7-BCF5-4C0D-9DAD-325B2DA886DF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2346730" y="4439654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17" name="TextBox 216">
                <a:extLst>
                  <a:ext uri="{FF2B5EF4-FFF2-40B4-BE49-F238E27FC236}">
                    <a16:creationId xmlns:a16="http://schemas.microsoft.com/office/drawing/2014/main" id="{A73124E7-BCF5-4C0D-9DAD-325B2DA886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6730" y="4439654"/>
                <a:ext cx="181139" cy="276999"/>
              </a:xfrm>
              <a:prstGeom prst="rect">
                <a:avLst/>
              </a:prstGeom>
              <a:blipFill>
                <a:blip r:embed="rId4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8" name="TextBox 217">
                <a:extLst>
                  <a:ext uri="{FF2B5EF4-FFF2-40B4-BE49-F238E27FC236}">
                    <a16:creationId xmlns:a16="http://schemas.microsoft.com/office/drawing/2014/main" id="{F602DABD-D65F-45BA-8401-1F5F6067E30A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2705402" y="4194624"/>
                <a:ext cx="160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16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18" name="TextBox 217">
                <a:extLst>
                  <a:ext uri="{FF2B5EF4-FFF2-40B4-BE49-F238E27FC236}">
                    <a16:creationId xmlns:a16="http://schemas.microsoft.com/office/drawing/2014/main" id="{F602DABD-D65F-45BA-8401-1F5F6067E3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5402" y="4194624"/>
                <a:ext cx="160300" cy="246221"/>
              </a:xfrm>
              <a:prstGeom prst="rect">
                <a:avLst/>
              </a:prstGeom>
              <a:blipFill>
                <a:blip r:embed="rId5"/>
                <a:stretch>
                  <a:fillRect l="-30769" r="-26923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9" name="TextBox 218">
                <a:extLst>
                  <a:ext uri="{FF2B5EF4-FFF2-40B4-BE49-F238E27FC236}">
                    <a16:creationId xmlns:a16="http://schemas.microsoft.com/office/drawing/2014/main" id="{49D92FC5-5318-4010-8E69-44DF64BD9A9F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3493112" y="4793087"/>
                <a:ext cx="24929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𝜔</m:t>
                      </m:r>
                    </m:oMath>
                  </m:oMathPara>
                </a14:m>
                <a:endParaRPr lang="en-US" sz="200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219" name="TextBox 218">
                <a:extLst>
                  <a:ext uri="{FF2B5EF4-FFF2-40B4-BE49-F238E27FC236}">
                    <a16:creationId xmlns:a16="http://schemas.microsoft.com/office/drawing/2014/main" id="{49D92FC5-5318-4010-8E69-44DF64BD9A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3112" y="4793087"/>
                <a:ext cx="249299" cy="307777"/>
              </a:xfrm>
              <a:prstGeom prst="rect">
                <a:avLst/>
              </a:prstGeom>
              <a:blipFill>
                <a:blip r:embed="rId6"/>
                <a:stretch>
                  <a:fillRect l="-12195" r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0" name="TextBox 219">
                <a:extLst>
                  <a:ext uri="{FF2B5EF4-FFF2-40B4-BE49-F238E27FC236}">
                    <a16:creationId xmlns:a16="http://schemas.microsoft.com/office/drawing/2014/main" id="{6A771CDC-327A-4F2E-ACFA-30D42C24C091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3790297" y="4431245"/>
                <a:ext cx="6286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20" name="TextBox 219">
                <a:extLst>
                  <a:ext uri="{FF2B5EF4-FFF2-40B4-BE49-F238E27FC236}">
                    <a16:creationId xmlns:a16="http://schemas.microsoft.com/office/drawing/2014/main" id="{6A771CDC-327A-4F2E-ACFA-30D42C24C0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0297" y="4431245"/>
                <a:ext cx="628634" cy="276999"/>
              </a:xfrm>
              <a:prstGeom prst="rect">
                <a:avLst/>
              </a:prstGeom>
              <a:blipFill>
                <a:blip r:embed="rId7"/>
                <a:stretch>
                  <a:fillRect l="-4854" r="-776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1" name="TextBox 220">
                <a:extLst>
                  <a:ext uri="{FF2B5EF4-FFF2-40B4-BE49-F238E27FC236}">
                    <a16:creationId xmlns:a16="http://schemas.microsoft.com/office/drawing/2014/main" id="{61F0F80B-D99A-44BA-B11E-7E6106850908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4153515" y="4172063"/>
                <a:ext cx="55893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n-US" sz="1600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sz="16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21" name="TextBox 220">
                <a:extLst>
                  <a:ext uri="{FF2B5EF4-FFF2-40B4-BE49-F238E27FC236}">
                    <a16:creationId xmlns:a16="http://schemas.microsoft.com/office/drawing/2014/main" id="{61F0F80B-D99A-44BA-B11E-7E61068509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3515" y="4172063"/>
                <a:ext cx="558935" cy="246221"/>
              </a:xfrm>
              <a:prstGeom prst="rect">
                <a:avLst/>
              </a:prstGeom>
              <a:blipFill>
                <a:blip r:embed="rId8"/>
                <a:stretch>
                  <a:fillRect l="-4348" r="-7609"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7" name="TextBox 226">
                <a:extLst>
                  <a:ext uri="{FF2B5EF4-FFF2-40B4-BE49-F238E27FC236}">
                    <a16:creationId xmlns:a16="http://schemas.microsoft.com/office/drawing/2014/main" id="{C82739F4-1B2B-40B2-8D1A-2B119407EC13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5037044" y="4414821"/>
                <a:ext cx="5212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⋅2</m:t>
                      </m:r>
                    </m:oMath>
                  </m:oMathPara>
                </a14:m>
                <a:endParaRPr lang="en-US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27" name="TextBox 226">
                <a:extLst>
                  <a:ext uri="{FF2B5EF4-FFF2-40B4-BE49-F238E27FC236}">
                    <a16:creationId xmlns:a16="http://schemas.microsoft.com/office/drawing/2014/main" id="{C82739F4-1B2B-40B2-8D1A-2B119407EC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044" y="4414821"/>
                <a:ext cx="521233" cy="276999"/>
              </a:xfrm>
              <a:prstGeom prst="rect">
                <a:avLst/>
              </a:prstGeom>
              <a:blipFill>
                <a:blip r:embed="rId9"/>
                <a:stretch>
                  <a:fillRect l="-5814" r="-10465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8" name="TextBox 227">
                <a:extLst>
                  <a:ext uri="{FF2B5EF4-FFF2-40B4-BE49-F238E27FC236}">
                    <a16:creationId xmlns:a16="http://schemas.microsoft.com/office/drawing/2014/main" id="{4472FDEA-F08E-4226-920C-6669B158A61E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5357366" y="4161816"/>
                <a:ext cx="82163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n-US" sz="1600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⋅2+1</m:t>
                      </m:r>
                    </m:oMath>
                  </m:oMathPara>
                </a14:m>
                <a:endParaRPr lang="en-US" sz="16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28" name="TextBox 227">
                <a:extLst>
                  <a:ext uri="{FF2B5EF4-FFF2-40B4-BE49-F238E27FC236}">
                    <a16:creationId xmlns:a16="http://schemas.microsoft.com/office/drawing/2014/main" id="{4472FDEA-F08E-4226-920C-6669B158A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7366" y="4161816"/>
                <a:ext cx="821635" cy="246221"/>
              </a:xfrm>
              <a:prstGeom prst="rect">
                <a:avLst/>
              </a:prstGeom>
              <a:blipFill>
                <a:blip r:embed="rId10"/>
                <a:stretch>
                  <a:fillRect l="-3704" r="-4444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9" name="TextBox 228">
                <a:extLst>
                  <a:ext uri="{FF2B5EF4-FFF2-40B4-BE49-F238E27FC236}">
                    <a16:creationId xmlns:a16="http://schemas.microsoft.com/office/drawing/2014/main" id="{C12615C3-5707-42BC-94E5-61375E447ADB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6380437" y="4152227"/>
                <a:ext cx="46275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n-US" sz="1600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⋅3</m:t>
                      </m:r>
                    </m:oMath>
                  </m:oMathPara>
                </a14:m>
                <a:endParaRPr lang="en-US" sz="16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29" name="TextBox 228">
                <a:extLst>
                  <a:ext uri="{FF2B5EF4-FFF2-40B4-BE49-F238E27FC236}">
                    <a16:creationId xmlns:a16="http://schemas.microsoft.com/office/drawing/2014/main" id="{C12615C3-5707-42BC-94E5-61375E447A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0437" y="4152227"/>
                <a:ext cx="462755" cy="246221"/>
              </a:xfrm>
              <a:prstGeom prst="rect">
                <a:avLst/>
              </a:prstGeom>
              <a:blipFill>
                <a:blip r:embed="rId11"/>
                <a:stretch>
                  <a:fillRect l="-6579" r="-7895"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0" name="TextBox 229">
                <a:extLst>
                  <a:ext uri="{FF2B5EF4-FFF2-40B4-BE49-F238E27FC236}">
                    <a16:creationId xmlns:a16="http://schemas.microsoft.com/office/drawing/2014/main" id="{EEBF8279-1984-424E-9DB5-9E6AFF04BB60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9441376" y="4791840"/>
                <a:ext cx="36894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30" name="TextBox 229">
                <a:extLst>
                  <a:ext uri="{FF2B5EF4-FFF2-40B4-BE49-F238E27FC236}">
                    <a16:creationId xmlns:a16="http://schemas.microsoft.com/office/drawing/2014/main" id="{EEBF8279-1984-424E-9DB5-9E6AFF04BB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1376" y="4791840"/>
                <a:ext cx="368947" cy="307777"/>
              </a:xfrm>
              <a:prstGeom prst="rect">
                <a:avLst/>
              </a:prstGeom>
              <a:blipFill>
                <a:blip r:embed="rId12"/>
                <a:stretch>
                  <a:fillRect l="-10000" t="-1961"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A39D469-1A19-4444-8ED9-79AAC2C59EED}"/>
                  </a:ext>
                </a:extLst>
              </p:cNvPr>
              <p:cNvSpPr txBox="1"/>
              <p:nvPr/>
            </p:nvSpPr>
            <p:spPr>
              <a:xfrm>
                <a:off x="10872131" y="3284289"/>
                <a:ext cx="33182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en-US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A39D469-1A19-4444-8ED9-79AAC2C59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72131" y="3284289"/>
                <a:ext cx="331821" cy="369332"/>
              </a:xfrm>
              <a:prstGeom prst="rect">
                <a:avLst/>
              </a:prstGeom>
              <a:blipFill>
                <a:blip r:embed="rId13"/>
                <a:stretch>
                  <a:fillRect l="-5455" r="-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8" name="TextBox 237">
                <a:extLst>
                  <a:ext uri="{FF2B5EF4-FFF2-40B4-BE49-F238E27FC236}">
                    <a16:creationId xmlns:a16="http://schemas.microsoft.com/office/drawing/2014/main" id="{D9582497-F166-4AF5-BF70-14C3474B6493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9904169" y="4466067"/>
                <a:ext cx="73597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38" name="TextBox 237">
                <a:extLst>
                  <a:ext uri="{FF2B5EF4-FFF2-40B4-BE49-F238E27FC236}">
                    <a16:creationId xmlns:a16="http://schemas.microsoft.com/office/drawing/2014/main" id="{D9582497-F166-4AF5-BF70-14C3474B64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4169" y="4466067"/>
                <a:ext cx="735971" cy="276999"/>
              </a:xfrm>
              <a:prstGeom prst="rect">
                <a:avLst/>
              </a:prstGeom>
              <a:blipFill>
                <a:blip r:embed="rId14"/>
                <a:stretch>
                  <a:fillRect l="-4167" t="-4444" r="-75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9" name="TextBox 238">
                <a:extLst>
                  <a:ext uri="{FF2B5EF4-FFF2-40B4-BE49-F238E27FC236}">
                    <a16:creationId xmlns:a16="http://schemas.microsoft.com/office/drawing/2014/main" id="{EB48C59C-0C57-4A04-A586-A399AC5A507E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10257904" y="4173850"/>
                <a:ext cx="65402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sz="16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39" name="TextBox 238">
                <a:extLst>
                  <a:ext uri="{FF2B5EF4-FFF2-40B4-BE49-F238E27FC236}">
                    <a16:creationId xmlns:a16="http://schemas.microsoft.com/office/drawing/2014/main" id="{EB48C59C-0C57-4A04-A586-A399AC5A50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7904" y="4173850"/>
                <a:ext cx="654025" cy="246221"/>
              </a:xfrm>
              <a:prstGeom prst="rect">
                <a:avLst/>
              </a:prstGeom>
              <a:blipFill>
                <a:blip r:embed="rId15"/>
                <a:stretch>
                  <a:fillRect l="-4673" t="-2500" r="-5607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03F0EF32-1C18-4938-8580-395C215A10A4}"/>
              </a:ext>
            </a:extLst>
          </p:cNvPr>
          <p:cNvSpPr txBox="1"/>
          <p:nvPr/>
        </p:nvSpPr>
        <p:spPr>
          <a:xfrm>
            <a:off x="3420556" y="5746459"/>
            <a:ext cx="5350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</a:rPr>
              <a:t>Every set of ordinals has an upper bound.</a:t>
            </a:r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5CA97589-6763-44DC-8717-F8EF1F9230D5}"/>
              </a:ext>
            </a:extLst>
          </p:cNvPr>
          <p:cNvSpPr/>
          <p:nvPr/>
        </p:nvSpPr>
        <p:spPr>
          <a:xfrm>
            <a:off x="1294727" y="1700340"/>
            <a:ext cx="28575" cy="360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6D50D615-77E0-4B2D-80F0-3B419DEF89C9}"/>
              </a:ext>
            </a:extLst>
          </p:cNvPr>
          <p:cNvSpPr/>
          <p:nvPr/>
        </p:nvSpPr>
        <p:spPr>
          <a:xfrm>
            <a:off x="1942607" y="2199840"/>
            <a:ext cx="28575" cy="2601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C9D158B9-C084-4E81-B7BE-95934125986B}"/>
              </a:ext>
            </a:extLst>
          </p:cNvPr>
          <p:cNvSpPr/>
          <p:nvPr/>
        </p:nvSpPr>
        <p:spPr>
          <a:xfrm>
            <a:off x="2411617" y="2560729"/>
            <a:ext cx="28575" cy="187922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705FE96B-E7A3-48D1-B206-F031EC06A601}"/>
              </a:ext>
            </a:extLst>
          </p:cNvPr>
          <p:cNvSpPr/>
          <p:nvPr/>
        </p:nvSpPr>
        <p:spPr>
          <a:xfrm>
            <a:off x="2749682" y="2821471"/>
            <a:ext cx="28575" cy="135773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21C632DA-6E24-4AD6-A3D8-62A0CC055665}"/>
              </a:ext>
            </a:extLst>
          </p:cNvPr>
          <p:cNvSpPr/>
          <p:nvPr/>
        </p:nvSpPr>
        <p:spPr>
          <a:xfrm>
            <a:off x="2993491" y="3009857"/>
            <a:ext cx="28575" cy="98096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F0323FDA-12D3-436D-A27D-165C4DDAA62D}"/>
              </a:ext>
            </a:extLst>
          </p:cNvPr>
          <p:cNvSpPr/>
          <p:nvPr/>
        </p:nvSpPr>
        <p:spPr>
          <a:xfrm>
            <a:off x="3169766" y="3148889"/>
            <a:ext cx="28575" cy="70629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Rectangle 246">
            <a:extLst>
              <a:ext uri="{FF2B5EF4-FFF2-40B4-BE49-F238E27FC236}">
                <a16:creationId xmlns:a16="http://schemas.microsoft.com/office/drawing/2014/main" id="{9A8736AE-3302-4F25-84AF-9BA2F3EF823F}"/>
              </a:ext>
            </a:extLst>
          </p:cNvPr>
          <p:cNvSpPr/>
          <p:nvPr/>
        </p:nvSpPr>
        <p:spPr>
          <a:xfrm>
            <a:off x="3297124" y="3246888"/>
            <a:ext cx="28575" cy="5102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ectangle 247">
            <a:extLst>
              <a:ext uri="{FF2B5EF4-FFF2-40B4-BE49-F238E27FC236}">
                <a16:creationId xmlns:a16="http://schemas.microsoft.com/office/drawing/2014/main" id="{4A38C10E-0DAE-43DE-8083-07D718E50214}"/>
              </a:ext>
            </a:extLst>
          </p:cNvPr>
          <p:cNvSpPr/>
          <p:nvPr/>
        </p:nvSpPr>
        <p:spPr>
          <a:xfrm>
            <a:off x="3388925" y="3317692"/>
            <a:ext cx="28575" cy="36869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Rectangle 248">
            <a:extLst>
              <a:ext uri="{FF2B5EF4-FFF2-40B4-BE49-F238E27FC236}">
                <a16:creationId xmlns:a16="http://schemas.microsoft.com/office/drawing/2014/main" id="{E1A35FAC-552C-422B-BDDC-8A5788491FF0}"/>
              </a:ext>
            </a:extLst>
          </p:cNvPr>
          <p:cNvSpPr/>
          <p:nvPr/>
        </p:nvSpPr>
        <p:spPr>
          <a:xfrm>
            <a:off x="3455131" y="3368847"/>
            <a:ext cx="28575" cy="26637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AC3323D6-30C8-47BA-9D5B-1E7C0AD0F7C6}"/>
              </a:ext>
            </a:extLst>
          </p:cNvPr>
          <p:cNvSpPr/>
          <p:nvPr/>
        </p:nvSpPr>
        <p:spPr>
          <a:xfrm>
            <a:off x="3502725" y="3407904"/>
            <a:ext cx="28575" cy="1907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49AE718F-542B-4E50-9F97-03304756C950}"/>
              </a:ext>
            </a:extLst>
          </p:cNvPr>
          <p:cNvSpPr/>
          <p:nvPr/>
        </p:nvSpPr>
        <p:spPr>
          <a:xfrm>
            <a:off x="3537112" y="3434364"/>
            <a:ext cx="28575" cy="13778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D4072431-A0F4-44BB-AFA3-323E22B5445A}"/>
              </a:ext>
            </a:extLst>
          </p:cNvPr>
          <p:cNvSpPr/>
          <p:nvPr/>
        </p:nvSpPr>
        <p:spPr>
          <a:xfrm>
            <a:off x="3561898" y="3453481"/>
            <a:ext cx="28575" cy="9954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306F9FCA-0A69-4726-9D73-8FBC44B66B33}"/>
              </a:ext>
            </a:extLst>
          </p:cNvPr>
          <p:cNvSpPr/>
          <p:nvPr/>
        </p:nvSpPr>
        <p:spPr>
          <a:xfrm>
            <a:off x="3579774" y="3467293"/>
            <a:ext cx="28575" cy="7192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EC1A93A1-7564-4FCD-BF1D-B4ED8E020F0F}"/>
              </a:ext>
            </a:extLst>
          </p:cNvPr>
          <p:cNvSpPr/>
          <p:nvPr/>
        </p:nvSpPr>
        <p:spPr>
          <a:xfrm>
            <a:off x="3608147" y="2199840"/>
            <a:ext cx="28575" cy="259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Rectangle 254">
            <a:extLst>
              <a:ext uri="{FF2B5EF4-FFF2-40B4-BE49-F238E27FC236}">
                <a16:creationId xmlns:a16="http://schemas.microsoft.com/office/drawing/2014/main" id="{B067B8EB-A76C-4D71-A74C-99770E082AA9}"/>
              </a:ext>
            </a:extLst>
          </p:cNvPr>
          <p:cNvSpPr/>
          <p:nvPr/>
        </p:nvSpPr>
        <p:spPr>
          <a:xfrm>
            <a:off x="4088910" y="2559480"/>
            <a:ext cx="28575" cy="18727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5053595C-BF12-4C5D-9E0F-BE1293A78474}"/>
              </a:ext>
            </a:extLst>
          </p:cNvPr>
          <p:cNvSpPr/>
          <p:nvPr/>
        </p:nvSpPr>
        <p:spPr>
          <a:xfrm>
            <a:off x="4426597" y="2819320"/>
            <a:ext cx="28575" cy="135304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Rectangle 256">
            <a:extLst>
              <a:ext uri="{FF2B5EF4-FFF2-40B4-BE49-F238E27FC236}">
                <a16:creationId xmlns:a16="http://schemas.microsoft.com/office/drawing/2014/main" id="{B1BAF408-116A-45D6-B74F-66444B55A8C0}"/>
              </a:ext>
            </a:extLst>
          </p:cNvPr>
          <p:cNvSpPr/>
          <p:nvPr/>
        </p:nvSpPr>
        <p:spPr>
          <a:xfrm>
            <a:off x="4670004" y="3007054"/>
            <a:ext cx="28575" cy="9775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Rectangle 257">
            <a:extLst>
              <a:ext uri="{FF2B5EF4-FFF2-40B4-BE49-F238E27FC236}">
                <a16:creationId xmlns:a16="http://schemas.microsoft.com/office/drawing/2014/main" id="{C7836147-0636-4E97-B624-786A43CD2C23}"/>
              </a:ext>
            </a:extLst>
          </p:cNvPr>
          <p:cNvSpPr/>
          <p:nvPr/>
        </p:nvSpPr>
        <p:spPr>
          <a:xfrm>
            <a:off x="4845546" y="3142692"/>
            <a:ext cx="28575" cy="70629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id="{CF7ABFD5-1996-4FAE-9E2E-159E60004F7F}"/>
              </a:ext>
            </a:extLst>
          </p:cNvPr>
          <p:cNvSpPr/>
          <p:nvPr/>
        </p:nvSpPr>
        <p:spPr>
          <a:xfrm>
            <a:off x="4972464" y="3242795"/>
            <a:ext cx="28575" cy="50853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Rectangle 259">
            <a:extLst>
              <a:ext uri="{FF2B5EF4-FFF2-40B4-BE49-F238E27FC236}">
                <a16:creationId xmlns:a16="http://schemas.microsoft.com/office/drawing/2014/main" id="{02857A9D-96F2-486D-91F7-06663339399D}"/>
              </a:ext>
            </a:extLst>
          </p:cNvPr>
          <p:cNvSpPr/>
          <p:nvPr/>
        </p:nvSpPr>
        <p:spPr>
          <a:xfrm>
            <a:off x="5064162" y="3313355"/>
            <a:ext cx="28575" cy="36741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Rectangle 260">
            <a:extLst>
              <a:ext uri="{FF2B5EF4-FFF2-40B4-BE49-F238E27FC236}">
                <a16:creationId xmlns:a16="http://schemas.microsoft.com/office/drawing/2014/main" id="{95F7C012-8E24-4167-A8D2-105ADAC9196D}"/>
              </a:ext>
            </a:extLst>
          </p:cNvPr>
          <p:cNvSpPr/>
          <p:nvPr/>
        </p:nvSpPr>
        <p:spPr>
          <a:xfrm>
            <a:off x="5130259" y="3364333"/>
            <a:ext cx="28575" cy="26545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ectangle 261">
            <a:extLst>
              <a:ext uri="{FF2B5EF4-FFF2-40B4-BE49-F238E27FC236}">
                <a16:creationId xmlns:a16="http://schemas.microsoft.com/office/drawing/2014/main" id="{94437546-D8FF-4C6F-9963-7869098F6E9C}"/>
              </a:ext>
            </a:extLst>
          </p:cNvPr>
          <p:cNvSpPr/>
          <p:nvPr/>
        </p:nvSpPr>
        <p:spPr>
          <a:xfrm>
            <a:off x="5177927" y="3401165"/>
            <a:ext cx="28575" cy="1917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Rectangle 262">
            <a:extLst>
              <a:ext uri="{FF2B5EF4-FFF2-40B4-BE49-F238E27FC236}">
                <a16:creationId xmlns:a16="http://schemas.microsoft.com/office/drawing/2014/main" id="{F6F3154E-3080-46D0-8758-B79E5BA2AE48}"/>
              </a:ext>
            </a:extLst>
          </p:cNvPr>
          <p:cNvSpPr/>
          <p:nvPr/>
        </p:nvSpPr>
        <p:spPr>
          <a:xfrm>
            <a:off x="5212195" y="3429286"/>
            <a:ext cx="28575" cy="1373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AF2935A3-B545-4F98-A4C1-3D56E9381E57}"/>
              </a:ext>
            </a:extLst>
          </p:cNvPr>
          <p:cNvSpPr/>
          <p:nvPr/>
        </p:nvSpPr>
        <p:spPr>
          <a:xfrm>
            <a:off x="5236953" y="3448337"/>
            <a:ext cx="28575" cy="9920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Rectangle 264">
            <a:extLst>
              <a:ext uri="{FF2B5EF4-FFF2-40B4-BE49-F238E27FC236}">
                <a16:creationId xmlns:a16="http://schemas.microsoft.com/office/drawing/2014/main" id="{42735413-47C9-4927-9CEE-A21A945967AD}"/>
              </a:ext>
            </a:extLst>
          </p:cNvPr>
          <p:cNvSpPr/>
          <p:nvPr/>
        </p:nvSpPr>
        <p:spPr>
          <a:xfrm>
            <a:off x="5254799" y="3462102"/>
            <a:ext cx="28575" cy="7167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6" name="TextBox 265">
                <a:extLst>
                  <a:ext uri="{FF2B5EF4-FFF2-40B4-BE49-F238E27FC236}">
                    <a16:creationId xmlns:a16="http://schemas.microsoft.com/office/drawing/2014/main" id="{08F7573E-0024-412B-A02E-ADB0C28686F8}"/>
                  </a:ext>
                </a:extLst>
              </p:cNvPr>
              <p:cNvSpPr txBox="1"/>
              <p:nvPr/>
            </p:nvSpPr>
            <p:spPr>
              <a:xfrm>
                <a:off x="1189590" y="5306783"/>
                <a:ext cx="23884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400" i="1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66" name="TextBox 265">
                <a:extLst>
                  <a:ext uri="{FF2B5EF4-FFF2-40B4-BE49-F238E27FC236}">
                    <a16:creationId xmlns:a16="http://schemas.microsoft.com/office/drawing/2014/main" id="{08F7573E-0024-412B-A02E-ADB0C28686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9590" y="5306783"/>
                <a:ext cx="238848" cy="369332"/>
              </a:xfrm>
              <a:prstGeom prst="rect">
                <a:avLst/>
              </a:prstGeom>
              <a:blipFill>
                <a:blip r:embed="rId16"/>
                <a:stretch>
                  <a:fillRect l="-28205" r="-33333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7" name="TextBox 266">
                <a:extLst>
                  <a:ext uri="{FF2B5EF4-FFF2-40B4-BE49-F238E27FC236}">
                    <a16:creationId xmlns:a16="http://schemas.microsoft.com/office/drawing/2014/main" id="{5D910449-6D28-429C-BA3B-04F648449A31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1856170" y="4791840"/>
                <a:ext cx="20037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67" name="TextBox 266">
                <a:extLst>
                  <a:ext uri="{FF2B5EF4-FFF2-40B4-BE49-F238E27FC236}">
                    <a16:creationId xmlns:a16="http://schemas.microsoft.com/office/drawing/2014/main" id="{5D910449-6D28-429C-BA3B-04F648449A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6170" y="4791840"/>
                <a:ext cx="200376" cy="307777"/>
              </a:xfrm>
              <a:prstGeom prst="rect">
                <a:avLst/>
              </a:prstGeom>
              <a:blipFill>
                <a:blip r:embed="rId17"/>
                <a:stretch>
                  <a:fillRect l="-27273" r="-30303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4416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6FBA92A-16D0-4407-801D-232536D50C8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72E0CD7-E654-4A7B-8D79-4428B3A00B70}"/>
              </a:ext>
            </a:extLst>
          </p:cNvPr>
          <p:cNvSpPr txBox="1"/>
          <p:nvPr/>
        </p:nvSpPr>
        <p:spPr>
          <a:xfrm>
            <a:off x="838200" y="616103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Proof of Consistency (Outline)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30D45B-D20D-4E6A-933B-5826723AD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6</a:t>
            </a:fld>
            <a:endParaRPr lang="en-US"/>
          </a:p>
        </p:txBody>
      </p:sp>
      <p:sp>
        <p:nvSpPr>
          <p:cNvPr id="18" name="!!Rectangle 1">
            <a:extLst>
              <a:ext uri="{FF2B5EF4-FFF2-40B4-BE49-F238E27FC236}">
                <a16:creationId xmlns:a16="http://schemas.microsoft.com/office/drawing/2014/main" id="{0D43FC74-4591-45C9-91A0-71581EF2FBF4}"/>
              </a:ext>
            </a:extLst>
          </p:cNvPr>
          <p:cNvSpPr/>
          <p:nvPr/>
        </p:nvSpPr>
        <p:spPr>
          <a:xfrm>
            <a:off x="3581400" y="3264158"/>
            <a:ext cx="5029200" cy="484333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!!Text 1">
                <a:extLst>
                  <a:ext uri="{FF2B5EF4-FFF2-40B4-BE49-F238E27FC236}">
                    <a16:creationId xmlns:a16="http://schemas.microsoft.com/office/drawing/2014/main" id="{4B1ED95A-60A0-4A89-B5BE-5F3AA27F9DC3}"/>
                  </a:ext>
                </a:extLst>
              </p:cNvPr>
              <p:cNvSpPr/>
              <p:nvPr/>
            </p:nvSpPr>
            <p:spPr>
              <a:xfrm>
                <a:off x="3581400" y="3260114"/>
                <a:ext cx="5029200" cy="4801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2800">
                    <a:solidFill>
                      <a:schemeClr val="tx2"/>
                    </a:solidFill>
                  </a:rPr>
                  <a:t>1.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 ∈</m:t>
                        </m:r>
                      </m:e>
                    </m:d>
                  </m:oMath>
                </a14:m>
                <a:r>
                  <a:rPr lang="en-US" sz="2800">
                    <a:solidFill>
                      <a:schemeClr val="tx2"/>
                    </a:solidFill>
                  </a:rPr>
                  <a:t> is a model of set theory.</a:t>
                </a:r>
              </a:p>
            </p:txBody>
          </p:sp>
        </mc:Choice>
        <mc:Fallback>
          <p:sp>
            <p:nvSpPr>
              <p:cNvPr id="7" name="!!Text 1">
                <a:extLst>
                  <a:ext uri="{FF2B5EF4-FFF2-40B4-BE49-F238E27FC236}">
                    <a16:creationId xmlns:a16="http://schemas.microsoft.com/office/drawing/2014/main" id="{4B1ED95A-60A0-4A89-B5BE-5F3AA27F9D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3260114"/>
                <a:ext cx="5029200" cy="480131"/>
              </a:xfrm>
              <a:prstGeom prst="rect">
                <a:avLst/>
              </a:prstGeom>
              <a:blipFill>
                <a:blip r:embed="rId3"/>
                <a:stretch>
                  <a:fillRect l="-2545" t="-21519" r="-121" b="-35443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!!Rectangle 4">
            <a:extLst>
              <a:ext uri="{FF2B5EF4-FFF2-40B4-BE49-F238E27FC236}">
                <a16:creationId xmlns:a16="http://schemas.microsoft.com/office/drawing/2014/main" id="{D2C4DBB6-AD2B-4925-AF69-E2A975C356CC}"/>
              </a:ext>
            </a:extLst>
          </p:cNvPr>
          <p:cNvSpPr/>
          <p:nvPr/>
        </p:nvSpPr>
        <p:spPr>
          <a:xfrm>
            <a:off x="3106721" y="5872026"/>
            <a:ext cx="5978556" cy="48013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!Text 4">
                <a:extLst>
                  <a:ext uri="{FF2B5EF4-FFF2-40B4-BE49-F238E27FC236}">
                    <a16:creationId xmlns:a16="http://schemas.microsoft.com/office/drawing/2014/main" id="{3F50B665-0EE1-463C-BD54-2D16C99DA911}"/>
                  </a:ext>
                </a:extLst>
              </p:cNvPr>
              <p:cNvSpPr/>
              <p:nvPr/>
            </p:nvSpPr>
            <p:spPr>
              <a:xfrm>
                <a:off x="3106725" y="5876226"/>
                <a:ext cx="5978552" cy="4801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2800" b="0">
                    <a:solidFill>
                      <a:schemeClr val="tx2"/>
                    </a:solidFill>
                  </a:rPr>
                  <a:t>4.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800">
                    <a:solidFill>
                      <a:schemeClr val="tx2"/>
                    </a:solidFill>
                  </a:rPr>
                  <a:t> satisfies the well-ordering theorem.</a:t>
                </a:r>
              </a:p>
            </p:txBody>
          </p:sp>
        </mc:Choice>
        <mc:Fallback>
          <p:sp>
            <p:nvSpPr>
              <p:cNvPr id="10" name="!Text 4">
                <a:extLst>
                  <a:ext uri="{FF2B5EF4-FFF2-40B4-BE49-F238E27FC236}">
                    <a16:creationId xmlns:a16="http://schemas.microsoft.com/office/drawing/2014/main" id="{3F50B665-0EE1-463C-BD54-2D16C99DA9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6725" y="5876226"/>
                <a:ext cx="5978552" cy="480131"/>
              </a:xfrm>
              <a:prstGeom prst="rect">
                <a:avLst/>
              </a:prstGeom>
              <a:blipFill>
                <a:blip r:embed="rId4"/>
                <a:stretch>
                  <a:fillRect l="-2143" t="-21519" r="-1429" b="-35443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C6E882F5-6667-4E43-8B30-0601E391DC02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>
          <a:xfrm rot="16200000" flipH="1">
            <a:off x="4293437" y="4073661"/>
            <a:ext cx="1049253" cy="2555876"/>
          </a:xfrm>
          <a:prstGeom prst="bentConnector3">
            <a:avLst>
              <a:gd name="adj1" fmla="val 50000"/>
            </a:avLst>
          </a:prstGeom>
          <a:ln w="28575">
            <a:solidFill>
              <a:schemeClr val="bg2">
                <a:lumMod val="9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0BAF4985-FB63-48B5-8C2D-63F491BBE08E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 rot="5400000">
            <a:off x="6849312" y="4073662"/>
            <a:ext cx="1049253" cy="2555874"/>
          </a:xfrm>
          <a:prstGeom prst="bentConnector3">
            <a:avLst/>
          </a:prstGeom>
          <a:ln w="28575">
            <a:solidFill>
              <a:schemeClr val="bg2">
                <a:lumMod val="9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49BDFEBC-9AC8-4E8E-B06E-A771614B7C83}"/>
              </a:ext>
            </a:extLst>
          </p:cNvPr>
          <p:cNvSpPr txBox="1"/>
          <p:nvPr/>
        </p:nvSpPr>
        <p:spPr>
          <a:xfrm>
            <a:off x="905164" y="1330035"/>
            <a:ext cx="3501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tx2">
                    <a:lumMod val="20000"/>
                    <a:lumOff val="80000"/>
                  </a:schemeClr>
                </a:solidFill>
              </a:rPr>
              <a:t>We work inside set theory.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F28B6D-B7AD-4971-8788-8DD50EBD9F58}"/>
              </a:ext>
            </a:extLst>
          </p:cNvPr>
          <p:cNvSpPr txBox="1"/>
          <p:nvPr/>
        </p:nvSpPr>
        <p:spPr>
          <a:xfrm>
            <a:off x="8017476" y="672937"/>
            <a:ext cx="3336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</a:rPr>
              <a:t>[Smullyan and Fitting]</a:t>
            </a:r>
            <a:endParaRPr lang="en-US" sz="2400" dirty="0">
              <a:solidFill>
                <a:schemeClr val="tx2">
                  <a:lumMod val="20000"/>
                  <a:lumOff val="80000"/>
                </a:schemeClr>
              </a:solidFill>
              <a:latin typeface="+mj-lt"/>
            </a:endParaRPr>
          </a:p>
        </p:txBody>
      </p:sp>
      <p:sp>
        <p:nvSpPr>
          <p:cNvPr id="17" name="!!Rectangle 3">
            <a:extLst>
              <a:ext uri="{FF2B5EF4-FFF2-40B4-BE49-F238E27FC236}">
                <a16:creationId xmlns:a16="http://schemas.microsoft.com/office/drawing/2014/main" id="{31EBA7B8-013A-48BF-BE35-B870C6B96948}"/>
              </a:ext>
            </a:extLst>
          </p:cNvPr>
          <p:cNvSpPr/>
          <p:nvPr/>
        </p:nvSpPr>
        <p:spPr>
          <a:xfrm>
            <a:off x="6859455" y="4340539"/>
            <a:ext cx="3584840" cy="484333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!!Text 3">
                <a:extLst>
                  <a:ext uri="{FF2B5EF4-FFF2-40B4-BE49-F238E27FC236}">
                    <a16:creationId xmlns:a16="http://schemas.microsoft.com/office/drawing/2014/main" id="{CF7F6817-FD90-48EC-BBAB-BEDF94FEF1FA}"/>
                  </a:ext>
                </a:extLst>
              </p:cNvPr>
              <p:cNvSpPr/>
              <p:nvPr/>
            </p:nvSpPr>
            <p:spPr>
              <a:xfrm>
                <a:off x="6859455" y="4346842"/>
                <a:ext cx="3584840" cy="4801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2800">
                    <a:solidFill>
                      <a:schemeClr val="tx2"/>
                    </a:solidFill>
                  </a:rPr>
                  <a:t>3. We can well-order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800">
                    <a:solidFill>
                      <a:schemeClr val="tx2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9" name="!!Text 3">
                <a:extLst>
                  <a:ext uri="{FF2B5EF4-FFF2-40B4-BE49-F238E27FC236}">
                    <a16:creationId xmlns:a16="http://schemas.microsoft.com/office/drawing/2014/main" id="{CF7F6817-FD90-48EC-BBAB-BEDF94FEF1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9455" y="4346842"/>
                <a:ext cx="3584840" cy="480131"/>
              </a:xfrm>
              <a:prstGeom prst="rect">
                <a:avLst/>
              </a:prstGeom>
              <a:blipFill>
                <a:blip r:embed="rId5"/>
                <a:stretch>
                  <a:fillRect l="-3401" t="-20253" r="-2381" b="-35443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!!Background 2">
            <a:extLst>
              <a:ext uri="{FF2B5EF4-FFF2-40B4-BE49-F238E27FC236}">
                <a16:creationId xmlns:a16="http://schemas.microsoft.com/office/drawing/2014/main" id="{8236263C-D176-4E8A-9B12-61E777BFF10E}"/>
              </a:ext>
            </a:extLst>
          </p:cNvPr>
          <p:cNvSpPr/>
          <p:nvPr/>
        </p:nvSpPr>
        <p:spPr>
          <a:xfrm>
            <a:off x="1968500" y="4342638"/>
            <a:ext cx="3143250" cy="484333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!!Text 2">
                <a:extLst>
                  <a:ext uri="{FF2B5EF4-FFF2-40B4-BE49-F238E27FC236}">
                    <a16:creationId xmlns:a16="http://schemas.microsoft.com/office/drawing/2014/main" id="{C9C85988-0C4F-4A00-8BFE-9CCAF6E2C1A6}"/>
                  </a:ext>
                </a:extLst>
              </p:cNvPr>
              <p:cNvSpPr/>
              <p:nvPr/>
            </p:nvSpPr>
            <p:spPr>
              <a:xfrm>
                <a:off x="1968500" y="4346842"/>
                <a:ext cx="3143250" cy="4801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2800">
                    <a:solidFill>
                      <a:schemeClr val="tx2"/>
                    </a:solidFill>
                  </a:rPr>
                  <a:t>2.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800">
                    <a:solidFill>
                      <a:schemeClr val="tx2"/>
                    </a:solidFill>
                  </a:rPr>
                  <a:t> satisfies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800">
                    <a:solidFill>
                      <a:schemeClr val="tx2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8" name="!!Text 2">
                <a:extLst>
                  <a:ext uri="{FF2B5EF4-FFF2-40B4-BE49-F238E27FC236}">
                    <a16:creationId xmlns:a16="http://schemas.microsoft.com/office/drawing/2014/main" id="{C9C85988-0C4F-4A00-8BFE-9CCAF6E2C1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8500" y="4346842"/>
                <a:ext cx="3143250" cy="480131"/>
              </a:xfrm>
              <a:prstGeom prst="rect">
                <a:avLst/>
              </a:prstGeom>
              <a:blipFill>
                <a:blip r:embed="rId6"/>
                <a:stretch>
                  <a:fillRect l="-4070" t="-20253" b="-35443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!!Rectangle 0">
            <a:extLst>
              <a:ext uri="{FF2B5EF4-FFF2-40B4-BE49-F238E27FC236}">
                <a16:creationId xmlns:a16="http://schemas.microsoft.com/office/drawing/2014/main" id="{8FEEE173-8D09-44FA-A8AB-BD225840B3A5}"/>
              </a:ext>
            </a:extLst>
          </p:cNvPr>
          <p:cNvSpPr/>
          <p:nvPr/>
        </p:nvSpPr>
        <p:spPr>
          <a:xfrm>
            <a:off x="4373461" y="2184115"/>
            <a:ext cx="3445078" cy="48395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!!Text 0">
                <a:extLst>
                  <a:ext uri="{FF2B5EF4-FFF2-40B4-BE49-F238E27FC236}">
                    <a16:creationId xmlns:a16="http://schemas.microsoft.com/office/drawing/2014/main" id="{2488F472-A2F2-4462-9F1F-D71FD28C4940}"/>
                  </a:ext>
                </a:extLst>
              </p:cNvPr>
              <p:cNvSpPr/>
              <p:nvPr/>
            </p:nvSpPr>
            <p:spPr>
              <a:xfrm>
                <a:off x="4373461" y="2180071"/>
                <a:ext cx="3445078" cy="4801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2800">
                    <a:solidFill>
                      <a:schemeClr val="tx2"/>
                    </a:solidFill>
                  </a:rPr>
                  <a:t>0. We define a class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800">
                    <a:solidFill>
                      <a:schemeClr val="tx2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25" name="!!Text 0">
                <a:extLst>
                  <a:ext uri="{FF2B5EF4-FFF2-40B4-BE49-F238E27FC236}">
                    <a16:creationId xmlns:a16="http://schemas.microsoft.com/office/drawing/2014/main" id="{2488F472-A2F2-4462-9F1F-D71FD28C49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3461" y="2180071"/>
                <a:ext cx="3445078" cy="480131"/>
              </a:xfrm>
              <a:prstGeom prst="rect">
                <a:avLst/>
              </a:prstGeom>
              <a:blipFill>
                <a:blip r:embed="rId7"/>
                <a:stretch>
                  <a:fillRect l="-3534" t="-21795" r="-1943" b="-37179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5782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lide Number Placeholder 2">
            <a:extLst>
              <a:ext uri="{FF2B5EF4-FFF2-40B4-BE49-F238E27FC236}">
                <a16:creationId xmlns:a16="http://schemas.microsoft.com/office/drawing/2014/main" id="{8A400D40-8EC2-442E-85DA-441CF4C1A5F4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E5F649-DF6E-4F02-ADE9-52652A19F7ED}" type="slidenum">
              <a:rPr lang="en-US" smtClean="0"/>
              <a:pPr/>
              <a:t>7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4" name="!!Text 1">
                <a:extLst>
                  <a:ext uri="{FF2B5EF4-FFF2-40B4-BE49-F238E27FC236}">
                    <a16:creationId xmlns:a16="http://schemas.microsoft.com/office/drawing/2014/main" id="{7FA16F91-4C22-4033-A749-061240830B5A}"/>
                  </a:ext>
                </a:extLst>
              </p:cNvPr>
              <p:cNvSpPr/>
              <p:nvPr/>
            </p:nvSpPr>
            <p:spPr>
              <a:xfrm>
                <a:off x="1090569" y="656147"/>
                <a:ext cx="8151692" cy="7017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4400">
                    <a:solidFill>
                      <a:schemeClr val="tx2"/>
                    </a:solidFill>
                  </a:rPr>
                  <a:t>0. We define a class </a:t>
                </a:r>
                <a14:m>
                  <m:oMath xmlns:m="http://schemas.openxmlformats.org/officeDocument/2006/math">
                    <m:r>
                      <a:rPr lang="en-US" sz="4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4400">
                    <a:solidFill>
                      <a:schemeClr val="tx2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84" name="!!Text 1">
                <a:extLst>
                  <a:ext uri="{FF2B5EF4-FFF2-40B4-BE49-F238E27FC236}">
                    <a16:creationId xmlns:a16="http://schemas.microsoft.com/office/drawing/2014/main" id="{7FA16F91-4C22-4033-A749-061240830B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0569" y="656147"/>
                <a:ext cx="8151692" cy="701731"/>
              </a:xfrm>
              <a:prstGeom prst="rect">
                <a:avLst/>
              </a:prstGeom>
              <a:blipFill>
                <a:blip r:embed="rId3"/>
                <a:stretch>
                  <a:fillRect l="-3067" t="-27826" b="-4087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13ECE0-079E-4D41-8BCA-940521291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7</a:t>
            </a:fld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A27C5CB-997F-4652-ACF7-79B18DBB3D3E}"/>
              </a:ext>
            </a:extLst>
          </p:cNvPr>
          <p:cNvGrpSpPr/>
          <p:nvPr/>
        </p:nvGrpSpPr>
        <p:grpSpPr>
          <a:xfrm>
            <a:off x="6867128" y="1602297"/>
            <a:ext cx="3199662" cy="4320331"/>
            <a:chOff x="6925851" y="2424418"/>
            <a:chExt cx="3199662" cy="432033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D9D7967-5DF9-4C35-8410-076755450A1D}"/>
                </a:ext>
              </a:extLst>
            </p:cNvPr>
            <p:cNvSpPr/>
            <p:nvPr/>
          </p:nvSpPr>
          <p:spPr>
            <a:xfrm>
              <a:off x="8036652" y="5553512"/>
              <a:ext cx="947958" cy="1048626"/>
            </a:xfrm>
            <a:prstGeom prst="ellipse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228C38C-49C6-4C21-83B8-87061DE11005}"/>
                </a:ext>
              </a:extLst>
            </p:cNvPr>
            <p:cNvSpPr/>
            <p:nvPr/>
          </p:nvSpPr>
          <p:spPr>
            <a:xfrm>
              <a:off x="7885651" y="5117285"/>
              <a:ext cx="1249960" cy="1484853"/>
            </a:xfrm>
            <a:prstGeom prst="ellipse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9C3B9F3-737C-48F1-9C61-7CD7140D3F97}"/>
                </a:ext>
              </a:extLst>
            </p:cNvPr>
            <p:cNvSpPr/>
            <p:nvPr/>
          </p:nvSpPr>
          <p:spPr>
            <a:xfrm>
              <a:off x="7721047" y="4714289"/>
              <a:ext cx="1595944" cy="1887848"/>
            </a:xfrm>
            <a:prstGeom prst="ellipse">
              <a:avLst/>
            </a:prstGeom>
            <a:noFill/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2FF60D86-5D14-4DFC-9926-E35CDA3587EA}"/>
                    </a:ext>
                  </a:extLst>
                </p:cNvPr>
                <p:cNvSpPr txBox="1"/>
                <p:nvPr/>
              </p:nvSpPr>
              <p:spPr>
                <a:xfrm>
                  <a:off x="8428076" y="4271987"/>
                  <a:ext cx="165109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⋮</m:t>
                        </m:r>
                      </m:oMath>
                    </m:oMathPara>
                  </a14:m>
                  <a:endParaRPr lang="en-US">
                    <a:solidFill>
                      <a:schemeClr val="accent1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2FF60D86-5D14-4DFC-9926-E35CDA3587E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28076" y="4271987"/>
                  <a:ext cx="165109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40741" r="-40741" b="-327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B3C08E98-C71E-4914-AE92-0E3411FA8C1E}"/>
                    </a:ext>
                  </a:extLst>
                </p:cNvPr>
                <p:cNvSpPr txBox="1"/>
                <p:nvPr/>
              </p:nvSpPr>
              <p:spPr>
                <a:xfrm>
                  <a:off x="8338163" y="6081696"/>
                  <a:ext cx="37503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/>
                    </a:solidFill>
                  </a:endParaRPr>
                </a:p>
              </p:txBody>
            </p:sp>
          </mc:Choice>
          <mc:Fallback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B3C08E98-C71E-4914-AE92-0E3411FA8C1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8163" y="6081696"/>
                  <a:ext cx="375038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17742" r="-6452"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D40B362A-B645-4949-8766-35051B0CF1C1}"/>
                    </a:ext>
                  </a:extLst>
                </p:cNvPr>
                <p:cNvSpPr txBox="1"/>
                <p:nvPr/>
              </p:nvSpPr>
              <p:spPr>
                <a:xfrm>
                  <a:off x="8338163" y="5553189"/>
                  <a:ext cx="367921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D40B362A-B645-4949-8766-35051B0CF1C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8163" y="5553189"/>
                  <a:ext cx="367921" cy="369332"/>
                </a:xfrm>
                <a:prstGeom prst="rect">
                  <a:avLst/>
                </a:prstGeom>
                <a:blipFill>
                  <a:blip r:embed="rId6"/>
                  <a:stretch>
                    <a:fillRect l="-18033" r="-6557"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748C2D70-269C-4EE0-91EE-B757F37E5B54}"/>
                    </a:ext>
                  </a:extLst>
                </p:cNvPr>
                <p:cNvSpPr txBox="1"/>
                <p:nvPr/>
              </p:nvSpPr>
              <p:spPr>
                <a:xfrm>
                  <a:off x="8338163" y="5133739"/>
                  <a:ext cx="37503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>
                        <a:lumMod val="40000"/>
                        <a:lumOff val="60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748C2D70-269C-4EE0-91EE-B757F37E5B5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8163" y="5133739"/>
                  <a:ext cx="375038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17742" r="-6452"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00DADF71-596B-4513-98A4-A705BABA64C8}"/>
                    </a:ext>
                  </a:extLst>
                </p:cNvPr>
                <p:cNvSpPr txBox="1"/>
                <p:nvPr/>
              </p:nvSpPr>
              <p:spPr>
                <a:xfrm>
                  <a:off x="8338163" y="4714289"/>
                  <a:ext cx="37503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20000"/>
                                    <a:lumOff val="8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20000"/>
                                    <a:lumOff val="8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20000"/>
                                    <a:lumOff val="8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00DADF71-596B-4513-98A4-A705BABA64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8163" y="4714289"/>
                  <a:ext cx="375038" cy="369332"/>
                </a:xfrm>
                <a:prstGeom prst="rect">
                  <a:avLst/>
                </a:prstGeom>
                <a:blipFill>
                  <a:blip r:embed="rId8"/>
                  <a:stretch>
                    <a:fillRect l="-17742" r="-6452"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1775C106-E6AA-4E71-BBD4-62779065EBC7}"/>
                    </a:ext>
                  </a:extLst>
                </p:cNvPr>
                <p:cNvSpPr txBox="1"/>
                <p:nvPr/>
              </p:nvSpPr>
              <p:spPr>
                <a:xfrm>
                  <a:off x="8340629" y="3843405"/>
                  <a:ext cx="43287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𝜔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/>
                    </a:solidFill>
                  </a:endParaRPr>
                </a:p>
              </p:txBody>
            </p:sp>
          </mc:Choice>
          <mc:Fallback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1775C106-E6AA-4E71-BBD4-62779065EBC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40629" y="3843405"/>
                  <a:ext cx="432874" cy="369332"/>
                </a:xfrm>
                <a:prstGeom prst="rect">
                  <a:avLst/>
                </a:prstGeom>
                <a:blipFill>
                  <a:blip r:embed="rId9"/>
                  <a:stretch>
                    <a:fillRect l="-16901" r="-1408"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DA294D3-6814-4055-B833-9BC5B9313625}"/>
                </a:ext>
              </a:extLst>
            </p:cNvPr>
            <p:cNvSpPr/>
            <p:nvPr/>
          </p:nvSpPr>
          <p:spPr>
            <a:xfrm>
              <a:off x="6925851" y="2424418"/>
              <a:ext cx="3199662" cy="4320331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332247A3-9236-40C3-B85F-650A177C0635}"/>
                    </a:ext>
                  </a:extLst>
                </p:cNvPr>
                <p:cNvSpPr txBox="1"/>
                <p:nvPr/>
              </p:nvSpPr>
              <p:spPr>
                <a:xfrm>
                  <a:off x="6989910" y="2470901"/>
                  <a:ext cx="271035" cy="36933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oMath>
                    </m:oMathPara>
                  </a14:m>
                  <a:endParaRPr lang="en-US">
                    <a:solidFill>
                      <a:schemeClr val="accent2"/>
                    </a:solidFill>
                  </a:endParaRPr>
                </a:p>
              </p:txBody>
            </p:sp>
          </mc:Choice>
          <mc:Fallback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332247A3-9236-40C3-B85F-650A177C063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89910" y="2470901"/>
                  <a:ext cx="271035" cy="369332"/>
                </a:xfrm>
                <a:prstGeom prst="rect">
                  <a:avLst/>
                </a:prstGeom>
                <a:blipFill>
                  <a:blip r:embed="rId10"/>
                  <a:stretch>
                    <a:fillRect l="-20455" r="-20455"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2894ABB-A999-4036-B728-27DEF4B1328E}"/>
                </a:ext>
              </a:extLst>
            </p:cNvPr>
            <p:cNvSpPr/>
            <p:nvPr/>
          </p:nvSpPr>
          <p:spPr>
            <a:xfrm>
              <a:off x="7248084" y="3397541"/>
              <a:ext cx="2525090" cy="3204595"/>
            </a:xfrm>
            <a:prstGeom prst="ellipse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0A71C14E-9C11-4A07-BABB-68EC6FE14471}"/>
                </a:ext>
              </a:extLst>
            </p:cNvPr>
            <p:cNvSpPr/>
            <p:nvPr/>
          </p:nvSpPr>
          <p:spPr>
            <a:xfrm>
              <a:off x="7155807" y="2944688"/>
              <a:ext cx="2726424" cy="3657448"/>
            </a:xfrm>
            <a:prstGeom prst="ellipse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>
                    <a:lumMod val="40000"/>
                    <a:lumOff val="60000"/>
                  </a:schemeClr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874AC71B-123F-4DCA-9F28-AD1DEA959F07}"/>
                    </a:ext>
                  </a:extLst>
                </p:cNvPr>
                <p:cNvSpPr txBox="1"/>
                <p:nvPr/>
              </p:nvSpPr>
              <p:spPr>
                <a:xfrm>
                  <a:off x="8338163" y="3407177"/>
                  <a:ext cx="72622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874AC71B-123F-4DCA-9F28-AD1DEA959F0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8163" y="3407177"/>
                  <a:ext cx="726224" cy="369332"/>
                </a:xfrm>
                <a:prstGeom prst="rect">
                  <a:avLst/>
                </a:prstGeom>
                <a:blipFill>
                  <a:blip r:embed="rId11"/>
                  <a:stretch>
                    <a:fillRect l="-9244" r="-3361" b="-1475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944576BA-34AE-451E-8A79-A4D769B2C4C8}"/>
                    </a:ext>
                  </a:extLst>
                </p:cNvPr>
                <p:cNvSpPr txBox="1"/>
                <p:nvPr/>
              </p:nvSpPr>
              <p:spPr>
                <a:xfrm>
                  <a:off x="8335697" y="2937393"/>
                  <a:ext cx="72622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+2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>
                        <a:lumMod val="40000"/>
                        <a:lumOff val="60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944576BA-34AE-451E-8A79-A4D769B2C4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5697" y="2937393"/>
                  <a:ext cx="726224" cy="369332"/>
                </a:xfrm>
                <a:prstGeom prst="rect">
                  <a:avLst/>
                </a:prstGeom>
                <a:blipFill>
                  <a:blip r:embed="rId12"/>
                  <a:stretch>
                    <a:fillRect l="-10084" r="-3361" b="-1475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ED617D4D-DE57-4ADA-96BE-0D1EF7F2F964}"/>
                    </a:ext>
                  </a:extLst>
                </p:cNvPr>
                <p:cNvSpPr txBox="1"/>
                <p:nvPr/>
              </p:nvSpPr>
              <p:spPr>
                <a:xfrm>
                  <a:off x="8422547" y="2554445"/>
                  <a:ext cx="165109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chemeClr val="accent1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⋮</m:t>
                        </m:r>
                      </m:oMath>
                    </m:oMathPara>
                  </a14:m>
                  <a:endParaRPr lang="en-US">
                    <a:solidFill>
                      <a:schemeClr val="accent1">
                        <a:lumMod val="40000"/>
                        <a:lumOff val="60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ED617D4D-DE57-4ADA-96BE-0D1EF7F2F96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22547" y="2554445"/>
                  <a:ext cx="165109" cy="369332"/>
                </a:xfrm>
                <a:prstGeom prst="rect">
                  <a:avLst/>
                </a:prstGeom>
                <a:blipFill>
                  <a:blip r:embed="rId13"/>
                  <a:stretch>
                    <a:fillRect l="-37037" r="-44444" b="-491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549B7C7B-A954-4100-BB85-E35843F204FB}"/>
                </a:ext>
              </a:extLst>
            </p:cNvPr>
            <p:cNvSpPr/>
            <p:nvPr/>
          </p:nvSpPr>
          <p:spPr>
            <a:xfrm>
              <a:off x="8187654" y="5939406"/>
              <a:ext cx="662731" cy="66273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5EA68F8F-10C9-4378-84CE-42695761E0E4}"/>
                </a:ext>
              </a:extLst>
            </p:cNvPr>
            <p:cNvSpPr/>
            <p:nvPr/>
          </p:nvSpPr>
          <p:spPr>
            <a:xfrm>
              <a:off x="7343542" y="3842157"/>
              <a:ext cx="2334176" cy="2759979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7A7614DF-CEF4-4D80-A2BF-4D083B487DEC}"/>
              </a:ext>
            </a:extLst>
          </p:cNvPr>
          <p:cNvSpPr/>
          <p:nvPr/>
        </p:nvSpPr>
        <p:spPr>
          <a:xfrm rot="16200000">
            <a:off x="10935618" y="4926122"/>
            <a:ext cx="26917" cy="109999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B02AD66-AFFF-4E3B-86CA-15D4970C8ECB}"/>
              </a:ext>
            </a:extLst>
          </p:cNvPr>
          <p:cNvSpPr/>
          <p:nvPr/>
        </p:nvSpPr>
        <p:spPr>
          <a:xfrm rot="16200000">
            <a:off x="10935618" y="4468452"/>
            <a:ext cx="26917" cy="7947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21B8254-6DCA-48C1-9C4A-1C99F939B2DB}"/>
              </a:ext>
            </a:extLst>
          </p:cNvPr>
          <p:cNvSpPr/>
          <p:nvPr/>
        </p:nvSpPr>
        <p:spPr>
          <a:xfrm rot="16200000">
            <a:off x="10935619" y="4136921"/>
            <a:ext cx="26917" cy="57420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13656F1-562F-4965-8309-1905421F2880}"/>
              </a:ext>
            </a:extLst>
          </p:cNvPr>
          <p:cNvSpPr/>
          <p:nvPr/>
        </p:nvSpPr>
        <p:spPr>
          <a:xfrm rot="16200000">
            <a:off x="10935619" y="3898139"/>
            <a:ext cx="26917" cy="4148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DAA6485-A857-4052-AB2D-B340FF580C62}"/>
              </a:ext>
            </a:extLst>
          </p:cNvPr>
          <p:cNvSpPr/>
          <p:nvPr/>
        </p:nvSpPr>
        <p:spPr>
          <a:xfrm rot="16200000">
            <a:off x="10935618" y="3726036"/>
            <a:ext cx="26917" cy="29973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DE4FAD1-353B-42A8-9052-C9F645270679}"/>
              </a:ext>
            </a:extLst>
          </p:cNvPr>
          <p:cNvSpPr/>
          <p:nvPr/>
        </p:nvSpPr>
        <p:spPr>
          <a:xfrm rot="16200000">
            <a:off x="10936137" y="3601951"/>
            <a:ext cx="26917" cy="2158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AAA744E-0913-4165-A62D-D0E154AF836D}"/>
              </a:ext>
            </a:extLst>
          </p:cNvPr>
          <p:cNvSpPr/>
          <p:nvPr/>
        </p:nvSpPr>
        <p:spPr>
          <a:xfrm rot="16200000">
            <a:off x="10936137" y="3511925"/>
            <a:ext cx="26917" cy="15592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578C598-C9F2-40B0-9895-6632E53E5C1E}"/>
              </a:ext>
            </a:extLst>
          </p:cNvPr>
          <p:cNvSpPr/>
          <p:nvPr/>
        </p:nvSpPr>
        <p:spPr>
          <a:xfrm rot="16200000">
            <a:off x="10936137" y="3447084"/>
            <a:ext cx="26917" cy="11265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2687488-49A6-44BB-AB8B-71CC4F4FAC2C}"/>
              </a:ext>
            </a:extLst>
          </p:cNvPr>
          <p:cNvSpPr/>
          <p:nvPr/>
        </p:nvSpPr>
        <p:spPr>
          <a:xfrm rot="16200000">
            <a:off x="10936137" y="3400350"/>
            <a:ext cx="26917" cy="8139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4F3466A-6988-47CE-BE1F-45A549F3A9F5}"/>
              </a:ext>
            </a:extLst>
          </p:cNvPr>
          <p:cNvSpPr/>
          <p:nvPr/>
        </p:nvSpPr>
        <p:spPr>
          <a:xfrm rot="16200000">
            <a:off x="10936509" y="3367079"/>
            <a:ext cx="26917" cy="5826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9C497CC-7A22-4E6E-B77F-7471E3DED71D}"/>
              </a:ext>
            </a:extLst>
          </p:cNvPr>
          <p:cNvSpPr/>
          <p:nvPr/>
        </p:nvSpPr>
        <p:spPr>
          <a:xfrm rot="16200000">
            <a:off x="10936509" y="3342772"/>
            <a:ext cx="26917" cy="420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ED1211C-447B-4623-90F8-60E04A5425AE}"/>
              </a:ext>
            </a:extLst>
          </p:cNvPr>
          <p:cNvSpPr/>
          <p:nvPr/>
        </p:nvSpPr>
        <p:spPr>
          <a:xfrm rot="16200000">
            <a:off x="10936509" y="3325265"/>
            <a:ext cx="26917" cy="304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752E2F1-2432-4D78-9E15-D4B1EA9BF41D}"/>
              </a:ext>
            </a:extLst>
          </p:cNvPr>
          <p:cNvSpPr/>
          <p:nvPr/>
        </p:nvSpPr>
        <p:spPr>
          <a:xfrm rot="16200000">
            <a:off x="10936509" y="3312646"/>
            <a:ext cx="26917" cy="2197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184942-517B-486C-A282-D8131CC922D9}"/>
              </a:ext>
            </a:extLst>
          </p:cNvPr>
          <p:cNvSpPr/>
          <p:nvPr/>
        </p:nvSpPr>
        <p:spPr>
          <a:xfrm rot="16200000">
            <a:off x="10934243" y="2900910"/>
            <a:ext cx="26917" cy="79199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CC7A34A-1630-41D0-B435-68C668BC11D8}"/>
              </a:ext>
            </a:extLst>
          </p:cNvPr>
          <p:cNvSpPr/>
          <p:nvPr/>
        </p:nvSpPr>
        <p:spPr>
          <a:xfrm rot="16200000">
            <a:off x="10934243" y="2557926"/>
            <a:ext cx="26917" cy="5722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0716C1F-80B9-4583-B945-EA9C5EA64F1B}"/>
              </a:ext>
            </a:extLst>
          </p:cNvPr>
          <p:cNvSpPr/>
          <p:nvPr/>
        </p:nvSpPr>
        <p:spPr>
          <a:xfrm rot="16200000">
            <a:off x="10934244" y="2319224"/>
            <a:ext cx="26917" cy="41342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82009FB-3F07-4BA6-A248-73FC3734BFC8}"/>
              </a:ext>
            </a:extLst>
          </p:cNvPr>
          <p:cNvSpPr/>
          <p:nvPr/>
        </p:nvSpPr>
        <p:spPr>
          <a:xfrm rot="16200000">
            <a:off x="10934243" y="2147301"/>
            <a:ext cx="26917" cy="29870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3ADFEEB-3998-46C3-95A7-DFA74816C92A}"/>
              </a:ext>
            </a:extLst>
          </p:cNvPr>
          <p:cNvSpPr/>
          <p:nvPr/>
        </p:nvSpPr>
        <p:spPr>
          <a:xfrm rot="16200000">
            <a:off x="10934243" y="2023388"/>
            <a:ext cx="26917" cy="2158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6D6E87B7-26B6-4EEE-A57F-E6433983B6BD}"/>
                  </a:ext>
                </a:extLst>
              </p:cNvPr>
              <p:cNvSpPr txBox="1"/>
              <p:nvPr/>
            </p:nvSpPr>
            <p:spPr>
              <a:xfrm>
                <a:off x="10887277" y="1741059"/>
                <a:ext cx="1250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⋮</m:t>
                      </m:r>
                    </m:oMath>
                  </m:oMathPara>
                </a14:m>
                <a:endParaRPr lang="en-US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6D6E87B7-26B6-4EEE-A57F-E6433983B6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7277" y="1741059"/>
                <a:ext cx="125034" cy="276999"/>
              </a:xfrm>
              <a:prstGeom prst="rect">
                <a:avLst/>
              </a:prstGeom>
              <a:blipFill>
                <a:blip r:embed="rId14"/>
                <a:stretch>
                  <a:fillRect l="-45000" r="-45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73E9B744-EB17-4FEB-AED9-CBE3C0602F44}"/>
              </a:ext>
            </a:extLst>
          </p:cNvPr>
          <p:cNvSpPr txBox="1"/>
          <p:nvPr/>
        </p:nvSpPr>
        <p:spPr>
          <a:xfrm>
            <a:off x="6412197" y="1073955"/>
            <a:ext cx="41095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chemeClr val="accent2"/>
                </a:solidFill>
              </a:rPr>
              <a:t>The Constructible Universe</a:t>
            </a:r>
          </a:p>
        </p:txBody>
      </p:sp>
    </p:spTree>
    <p:extLst>
      <p:ext uri="{BB962C8B-B14F-4D97-AF65-F5344CB8AC3E}">
        <p14:creationId xmlns:p14="http://schemas.microsoft.com/office/powerpoint/2010/main" val="1518034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lide Number Placeholder 2">
            <a:extLst>
              <a:ext uri="{FF2B5EF4-FFF2-40B4-BE49-F238E27FC236}">
                <a16:creationId xmlns:a16="http://schemas.microsoft.com/office/drawing/2014/main" id="{8A400D40-8EC2-442E-85DA-441CF4C1A5F4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E5F649-DF6E-4F02-ADE9-52652A19F7ED}" type="slidenum">
              <a:rPr lang="en-US" smtClean="0"/>
              <a:pPr/>
              <a:t>8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4" name="!!Text 1">
                <a:extLst>
                  <a:ext uri="{FF2B5EF4-FFF2-40B4-BE49-F238E27FC236}">
                    <a16:creationId xmlns:a16="http://schemas.microsoft.com/office/drawing/2014/main" id="{7FA16F91-4C22-4033-A749-061240830B5A}"/>
                  </a:ext>
                </a:extLst>
              </p:cNvPr>
              <p:cNvSpPr/>
              <p:nvPr/>
            </p:nvSpPr>
            <p:spPr>
              <a:xfrm>
                <a:off x="1090569" y="656147"/>
                <a:ext cx="8151692" cy="7017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4400">
                    <a:solidFill>
                      <a:schemeClr val="tx2"/>
                    </a:solidFill>
                  </a:rPr>
                  <a:t>0. We define a class </a:t>
                </a:r>
                <a14:m>
                  <m:oMath xmlns:m="http://schemas.openxmlformats.org/officeDocument/2006/math">
                    <m:r>
                      <a:rPr lang="en-US" sz="4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4400">
                    <a:solidFill>
                      <a:schemeClr val="tx2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84" name="!!Text 1">
                <a:extLst>
                  <a:ext uri="{FF2B5EF4-FFF2-40B4-BE49-F238E27FC236}">
                    <a16:creationId xmlns:a16="http://schemas.microsoft.com/office/drawing/2014/main" id="{7FA16F91-4C22-4033-A749-061240830B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0569" y="656147"/>
                <a:ext cx="8151692" cy="701731"/>
              </a:xfrm>
              <a:prstGeom prst="rect">
                <a:avLst/>
              </a:prstGeom>
              <a:blipFill>
                <a:blip r:embed="rId3"/>
                <a:stretch>
                  <a:fillRect l="-3067" t="-27826" b="-4087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13ECE0-079E-4D41-8BCA-940521291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8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3213223-C794-4C70-A235-70B30E030CED}"/>
                  </a:ext>
                </a:extLst>
              </p:cNvPr>
              <p:cNvSpPr txBox="1"/>
              <p:nvPr/>
            </p:nvSpPr>
            <p:spPr>
              <a:xfrm>
                <a:off x="1090569" y="1551782"/>
                <a:ext cx="4578561" cy="25446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m:rPr>
                          <m:aln/>
                        </m:rP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∅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m:rPr>
                          <m:aln/>
                        </m:rP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definable</m:t>
                      </m:r>
                      <m:r>
                        <a:rPr lang="en-US" sz="2400" b="0" i="0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subsets</m:t>
                      </m:r>
                      <m:r>
                        <a:rPr lang="en-US" sz="2400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over</m:t>
                      </m:r>
                      <m:r>
                        <a:rPr lang="en-US" sz="2400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</m:t>
                      </m:r>
                      <m:r>
                        <m:rPr>
                          <m:aln/>
                        </m:rP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nary>
                        <m:naryPr>
                          <m:chr m:val="⋃"/>
                          <m:supHide m:val="on"/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sub>
                        <m:sup/>
                        <m:e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sub>
                          </m:sSub>
                        </m:e>
                      </m:nary>
                    </m:oMath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m:rPr>
                          <m:aln/>
                        </m:rP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nary>
                        <m:naryPr>
                          <m:chr m:val="⋃"/>
                          <m:supHide m:val="on"/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Ord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3213223-C794-4C70-A235-70B30E030C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0569" y="1551782"/>
                <a:ext cx="4578561" cy="2544671"/>
              </a:xfrm>
              <a:prstGeom prst="rect">
                <a:avLst/>
              </a:prstGeom>
              <a:blipFill>
                <a:blip r:embed="rId4"/>
                <a:stretch>
                  <a:fillRect l="-3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AA27C5CB-997F-4652-ACF7-79B18DBB3D3E}"/>
              </a:ext>
            </a:extLst>
          </p:cNvPr>
          <p:cNvGrpSpPr/>
          <p:nvPr/>
        </p:nvGrpSpPr>
        <p:grpSpPr>
          <a:xfrm>
            <a:off x="6867128" y="1602297"/>
            <a:ext cx="3199662" cy="4320331"/>
            <a:chOff x="6925851" y="2424418"/>
            <a:chExt cx="3199662" cy="432033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D9D7967-5DF9-4C35-8410-076755450A1D}"/>
                </a:ext>
              </a:extLst>
            </p:cNvPr>
            <p:cNvSpPr/>
            <p:nvPr/>
          </p:nvSpPr>
          <p:spPr>
            <a:xfrm>
              <a:off x="8036652" y="5553512"/>
              <a:ext cx="947958" cy="1048626"/>
            </a:xfrm>
            <a:prstGeom prst="ellipse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228C38C-49C6-4C21-83B8-87061DE11005}"/>
                </a:ext>
              </a:extLst>
            </p:cNvPr>
            <p:cNvSpPr/>
            <p:nvPr/>
          </p:nvSpPr>
          <p:spPr>
            <a:xfrm>
              <a:off x="7885651" y="5117285"/>
              <a:ext cx="1249960" cy="1484853"/>
            </a:xfrm>
            <a:prstGeom prst="ellipse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9C3B9F3-737C-48F1-9C61-7CD7140D3F97}"/>
                </a:ext>
              </a:extLst>
            </p:cNvPr>
            <p:cNvSpPr/>
            <p:nvPr/>
          </p:nvSpPr>
          <p:spPr>
            <a:xfrm>
              <a:off x="7721047" y="4714289"/>
              <a:ext cx="1595944" cy="1887848"/>
            </a:xfrm>
            <a:prstGeom prst="ellipse">
              <a:avLst/>
            </a:prstGeom>
            <a:noFill/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2FF60D86-5D14-4DFC-9926-E35CDA3587EA}"/>
                    </a:ext>
                  </a:extLst>
                </p:cNvPr>
                <p:cNvSpPr txBox="1"/>
                <p:nvPr/>
              </p:nvSpPr>
              <p:spPr>
                <a:xfrm>
                  <a:off x="8428076" y="4271987"/>
                  <a:ext cx="165109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⋮</m:t>
                        </m:r>
                      </m:oMath>
                    </m:oMathPara>
                  </a14:m>
                  <a:endParaRPr lang="en-US">
                    <a:solidFill>
                      <a:schemeClr val="accent1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2FF60D86-5D14-4DFC-9926-E35CDA3587E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28076" y="4271987"/>
                  <a:ext cx="165109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40741" r="-40741" b="-327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B3C08E98-C71E-4914-AE92-0E3411FA8C1E}"/>
                    </a:ext>
                  </a:extLst>
                </p:cNvPr>
                <p:cNvSpPr txBox="1"/>
                <p:nvPr/>
              </p:nvSpPr>
              <p:spPr>
                <a:xfrm>
                  <a:off x="8338163" y="6081696"/>
                  <a:ext cx="37503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/>
                    </a:solidFill>
                  </a:endParaRPr>
                </a:p>
              </p:txBody>
            </p:sp>
          </mc:Choice>
          <mc:Fallback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B3C08E98-C71E-4914-AE92-0E3411FA8C1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8163" y="6081696"/>
                  <a:ext cx="375038" cy="369332"/>
                </a:xfrm>
                <a:prstGeom prst="rect">
                  <a:avLst/>
                </a:prstGeom>
                <a:blipFill>
                  <a:blip r:embed="rId6"/>
                  <a:stretch>
                    <a:fillRect l="-17742" r="-6452"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D40B362A-B645-4949-8766-35051B0CF1C1}"/>
                    </a:ext>
                  </a:extLst>
                </p:cNvPr>
                <p:cNvSpPr txBox="1"/>
                <p:nvPr/>
              </p:nvSpPr>
              <p:spPr>
                <a:xfrm>
                  <a:off x="8338163" y="5553189"/>
                  <a:ext cx="367921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D40B362A-B645-4949-8766-35051B0CF1C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8163" y="5553189"/>
                  <a:ext cx="367921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18033" r="-6557"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748C2D70-269C-4EE0-91EE-B757F37E5B54}"/>
                    </a:ext>
                  </a:extLst>
                </p:cNvPr>
                <p:cNvSpPr txBox="1"/>
                <p:nvPr/>
              </p:nvSpPr>
              <p:spPr>
                <a:xfrm>
                  <a:off x="8338163" y="5133739"/>
                  <a:ext cx="37503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>
                        <a:lumMod val="40000"/>
                        <a:lumOff val="60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748C2D70-269C-4EE0-91EE-B757F37E5B5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8163" y="5133739"/>
                  <a:ext cx="375038" cy="369332"/>
                </a:xfrm>
                <a:prstGeom prst="rect">
                  <a:avLst/>
                </a:prstGeom>
                <a:blipFill>
                  <a:blip r:embed="rId8"/>
                  <a:stretch>
                    <a:fillRect l="-17742" r="-6452"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00DADF71-596B-4513-98A4-A705BABA64C8}"/>
                    </a:ext>
                  </a:extLst>
                </p:cNvPr>
                <p:cNvSpPr txBox="1"/>
                <p:nvPr/>
              </p:nvSpPr>
              <p:spPr>
                <a:xfrm>
                  <a:off x="8338163" y="4714289"/>
                  <a:ext cx="37503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20000"/>
                                    <a:lumOff val="8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20000"/>
                                    <a:lumOff val="8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20000"/>
                                    <a:lumOff val="8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00DADF71-596B-4513-98A4-A705BABA64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8163" y="4714289"/>
                  <a:ext cx="375038" cy="369332"/>
                </a:xfrm>
                <a:prstGeom prst="rect">
                  <a:avLst/>
                </a:prstGeom>
                <a:blipFill>
                  <a:blip r:embed="rId9"/>
                  <a:stretch>
                    <a:fillRect l="-17742" r="-6452"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1775C106-E6AA-4E71-BBD4-62779065EBC7}"/>
                    </a:ext>
                  </a:extLst>
                </p:cNvPr>
                <p:cNvSpPr txBox="1"/>
                <p:nvPr/>
              </p:nvSpPr>
              <p:spPr>
                <a:xfrm>
                  <a:off x="8340629" y="3843405"/>
                  <a:ext cx="43287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𝜔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/>
                    </a:solidFill>
                  </a:endParaRPr>
                </a:p>
              </p:txBody>
            </p:sp>
          </mc:Choice>
          <mc:Fallback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1775C106-E6AA-4E71-BBD4-62779065EBC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40629" y="3843405"/>
                  <a:ext cx="432874" cy="369332"/>
                </a:xfrm>
                <a:prstGeom prst="rect">
                  <a:avLst/>
                </a:prstGeom>
                <a:blipFill>
                  <a:blip r:embed="rId10"/>
                  <a:stretch>
                    <a:fillRect l="-16901" r="-1408"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DA294D3-6814-4055-B833-9BC5B9313625}"/>
                </a:ext>
              </a:extLst>
            </p:cNvPr>
            <p:cNvSpPr/>
            <p:nvPr/>
          </p:nvSpPr>
          <p:spPr>
            <a:xfrm>
              <a:off x="6925851" y="2424418"/>
              <a:ext cx="3199662" cy="4320331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332247A3-9236-40C3-B85F-650A177C0635}"/>
                    </a:ext>
                  </a:extLst>
                </p:cNvPr>
                <p:cNvSpPr txBox="1"/>
                <p:nvPr/>
              </p:nvSpPr>
              <p:spPr>
                <a:xfrm>
                  <a:off x="6989910" y="2470901"/>
                  <a:ext cx="271035" cy="36933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oMath>
                    </m:oMathPara>
                  </a14:m>
                  <a:endParaRPr lang="en-US">
                    <a:solidFill>
                      <a:schemeClr val="accent2"/>
                    </a:solidFill>
                  </a:endParaRPr>
                </a:p>
              </p:txBody>
            </p:sp>
          </mc:Choice>
          <mc:Fallback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332247A3-9236-40C3-B85F-650A177C063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89910" y="2470901"/>
                  <a:ext cx="271035" cy="369332"/>
                </a:xfrm>
                <a:prstGeom prst="rect">
                  <a:avLst/>
                </a:prstGeom>
                <a:blipFill>
                  <a:blip r:embed="rId11"/>
                  <a:stretch>
                    <a:fillRect l="-20455" r="-20455"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2894ABB-A999-4036-B728-27DEF4B1328E}"/>
                </a:ext>
              </a:extLst>
            </p:cNvPr>
            <p:cNvSpPr/>
            <p:nvPr/>
          </p:nvSpPr>
          <p:spPr>
            <a:xfrm>
              <a:off x="7248084" y="3397541"/>
              <a:ext cx="2525090" cy="3204595"/>
            </a:xfrm>
            <a:prstGeom prst="ellipse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0A71C14E-9C11-4A07-BABB-68EC6FE14471}"/>
                </a:ext>
              </a:extLst>
            </p:cNvPr>
            <p:cNvSpPr/>
            <p:nvPr/>
          </p:nvSpPr>
          <p:spPr>
            <a:xfrm>
              <a:off x="7155807" y="2944688"/>
              <a:ext cx="2726424" cy="3657448"/>
            </a:xfrm>
            <a:prstGeom prst="ellipse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>
                    <a:lumMod val="40000"/>
                    <a:lumOff val="60000"/>
                  </a:schemeClr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874AC71B-123F-4DCA-9F28-AD1DEA959F07}"/>
                    </a:ext>
                  </a:extLst>
                </p:cNvPr>
                <p:cNvSpPr txBox="1"/>
                <p:nvPr/>
              </p:nvSpPr>
              <p:spPr>
                <a:xfrm>
                  <a:off x="8338163" y="3407177"/>
                  <a:ext cx="72622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874AC71B-123F-4DCA-9F28-AD1DEA959F0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8163" y="3407177"/>
                  <a:ext cx="726224" cy="369332"/>
                </a:xfrm>
                <a:prstGeom prst="rect">
                  <a:avLst/>
                </a:prstGeom>
                <a:blipFill>
                  <a:blip r:embed="rId12"/>
                  <a:stretch>
                    <a:fillRect l="-9244" r="-3361" b="-1475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944576BA-34AE-451E-8A79-A4D769B2C4C8}"/>
                    </a:ext>
                  </a:extLst>
                </p:cNvPr>
                <p:cNvSpPr txBox="1"/>
                <p:nvPr/>
              </p:nvSpPr>
              <p:spPr>
                <a:xfrm>
                  <a:off x="8335697" y="2937393"/>
                  <a:ext cx="72622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+2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>
                        <a:lumMod val="40000"/>
                        <a:lumOff val="60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944576BA-34AE-451E-8A79-A4D769B2C4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5697" y="2937393"/>
                  <a:ext cx="726224" cy="369332"/>
                </a:xfrm>
                <a:prstGeom prst="rect">
                  <a:avLst/>
                </a:prstGeom>
                <a:blipFill>
                  <a:blip r:embed="rId13"/>
                  <a:stretch>
                    <a:fillRect l="-10084" r="-3361" b="-1475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ED617D4D-DE57-4ADA-96BE-0D1EF7F2F964}"/>
                    </a:ext>
                  </a:extLst>
                </p:cNvPr>
                <p:cNvSpPr txBox="1"/>
                <p:nvPr/>
              </p:nvSpPr>
              <p:spPr>
                <a:xfrm>
                  <a:off x="8422547" y="2554445"/>
                  <a:ext cx="165109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chemeClr val="accent1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⋮</m:t>
                        </m:r>
                      </m:oMath>
                    </m:oMathPara>
                  </a14:m>
                  <a:endParaRPr lang="en-US">
                    <a:solidFill>
                      <a:schemeClr val="accent1">
                        <a:lumMod val="40000"/>
                        <a:lumOff val="60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ED617D4D-DE57-4ADA-96BE-0D1EF7F2F96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22547" y="2554445"/>
                  <a:ext cx="165109" cy="369332"/>
                </a:xfrm>
                <a:prstGeom prst="rect">
                  <a:avLst/>
                </a:prstGeom>
                <a:blipFill>
                  <a:blip r:embed="rId14"/>
                  <a:stretch>
                    <a:fillRect l="-37037" r="-44444" b="-491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549B7C7B-A954-4100-BB85-E35843F204FB}"/>
                </a:ext>
              </a:extLst>
            </p:cNvPr>
            <p:cNvSpPr/>
            <p:nvPr/>
          </p:nvSpPr>
          <p:spPr>
            <a:xfrm>
              <a:off x="8187654" y="5939406"/>
              <a:ext cx="662731" cy="66273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5EA68F8F-10C9-4378-84CE-42695761E0E4}"/>
                </a:ext>
              </a:extLst>
            </p:cNvPr>
            <p:cNvSpPr/>
            <p:nvPr/>
          </p:nvSpPr>
          <p:spPr>
            <a:xfrm>
              <a:off x="7343542" y="3842157"/>
              <a:ext cx="2334176" cy="2759979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51E5662-A5A5-4D80-B992-F9BC9038E8DC}"/>
              </a:ext>
            </a:extLst>
          </p:cNvPr>
          <p:cNvGrpSpPr/>
          <p:nvPr/>
        </p:nvGrpSpPr>
        <p:grpSpPr>
          <a:xfrm>
            <a:off x="1090569" y="4343312"/>
            <a:ext cx="5378845" cy="2308324"/>
            <a:chOff x="1090569" y="4177717"/>
            <a:chExt cx="5378845" cy="230832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F0C112E8-101B-4077-8E4E-4E700E657B53}"/>
                    </a:ext>
                  </a:extLst>
                </p:cNvPr>
                <p:cNvSpPr txBox="1"/>
                <p:nvPr/>
              </p:nvSpPr>
              <p:spPr>
                <a:xfrm>
                  <a:off x="1090569" y="4177717"/>
                  <a:ext cx="5378845" cy="23083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>
                      <a:solidFill>
                        <a:schemeClr val="accent6"/>
                      </a:solidFill>
                    </a:rPr>
                    <a:t>Definable subsets</a:t>
                  </a:r>
                  <a:r>
                    <a:rPr lang="en-US" sz="240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 </a:t>
                  </a:r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over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</m:oMath>
                  </a14:m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 are of the form</a:t>
                  </a:r>
                </a:p>
                <a:p>
                  <a:pPr>
                    <a:lnSpc>
                      <a:spcPct val="150000"/>
                    </a:lnSpc>
                  </a:pPr>
                  <a:endParaRPr lang="en-US" sz="3200" b="0">
                    <a:solidFill>
                      <a:schemeClr val="bg1">
                        <a:lumMod val="65000"/>
                      </a:schemeClr>
                    </a:solidFill>
                  </a:endParaRPr>
                </a:p>
                <a:p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for a first-order formula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𝜑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a14:m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 with</a:t>
                  </a:r>
                </a:p>
                <a:p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1. </a:t>
                  </a:r>
                  <a:r>
                    <a:rPr lang="en-US" sz="240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quantifiers</a:t>
                  </a:r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 over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</m:oMath>
                  </a14:m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 and</a:t>
                  </a:r>
                </a:p>
                <a:p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2. </a:t>
                  </a:r>
                  <a:r>
                    <a:rPr lang="en-US" sz="240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constants</a:t>
                  </a:r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 in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</m:oMath>
                  </a14:m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.</a:t>
                  </a:r>
                </a:p>
              </p:txBody>
            </p:sp>
          </mc:Choice>
          <mc:Fallback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F0C112E8-101B-4077-8E4E-4E700E657B5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0569" y="4177717"/>
                  <a:ext cx="5378845" cy="2308324"/>
                </a:xfrm>
                <a:prstGeom prst="rect">
                  <a:avLst/>
                </a:prstGeom>
                <a:blipFill>
                  <a:blip r:embed="rId15"/>
                  <a:stretch>
                    <a:fillRect l="-1814" t="-2111" r="-680" b="-501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E92A9CE8-BEB4-497C-A01A-65457093E7DF}"/>
                    </a:ext>
                  </a:extLst>
                </p:cNvPr>
                <p:cNvSpPr/>
                <p:nvPr/>
              </p:nvSpPr>
              <p:spPr>
                <a:xfrm>
                  <a:off x="1959352" y="4481575"/>
                  <a:ext cx="4024179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>
                    <a:lnSpc>
                      <a:spcPct val="1500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|"/>
                            <m:ctrlPr>
                              <a:rPr lang="en-US" sz="3200" i="1" smtClean="0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i="1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3200" i="1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3200" i="1">
                                    <a:solidFill>
                                      <a:prstClr val="black">
                                        <a:lumMod val="75000"/>
                                        <a:lumOff val="25000"/>
                                      </a:prst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solidFill>
                                      <a:prstClr val="black">
                                        <a:lumMod val="75000"/>
                                        <a:lumOff val="25000"/>
                                      </a:prstClr>
                                    </a:solidFill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n-US" sz="3200" i="1">
                                    <a:solidFill>
                                      <a:prstClr val="black">
                                        <a:lumMod val="75000"/>
                                        <a:lumOff val="25000"/>
                                      </a:prstClr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sub>
                            </m:sSub>
                            <m:r>
                              <a:rPr lang="en-US" sz="3200" i="1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  <m:r>
                          <a:rPr lang="en-US" sz="32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0" i="1" smtClean="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𝜑</m:t>
                        </m:r>
                        <m:r>
                          <a:rPr lang="en-US" sz="32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sz="32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i="1" smtClean="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]}</m:t>
                        </m:r>
                        <m:r>
                          <a:rPr lang="en-US" sz="3200" b="0" i="1" smtClean="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⊆ </m:t>
                        </m:r>
                        <m:sSub>
                          <m:sSubPr>
                            <m:ctrlPr>
                              <a:rPr lang="en-US" sz="3200" b="0" i="1" smtClean="0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sub>
                        </m:sSub>
                      </m:oMath>
                    </m:oMathPara>
                  </a14:m>
                  <a:endParaRPr lang="en-US" sz="3200">
                    <a:solidFill>
                      <a:prstClr val="black">
                        <a:lumMod val="75000"/>
                        <a:lumOff val="25000"/>
                      </a:prstClr>
                    </a:solidFill>
                  </a:endParaRPr>
                </a:p>
              </p:txBody>
            </p:sp>
          </mc:Choice>
          <mc:Fallback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E92A9CE8-BEB4-497C-A01A-65457093E7D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59352" y="4481575"/>
                  <a:ext cx="4024179" cy="830997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7A7614DF-CEF4-4D80-A2BF-4D083B487DEC}"/>
              </a:ext>
            </a:extLst>
          </p:cNvPr>
          <p:cNvSpPr/>
          <p:nvPr/>
        </p:nvSpPr>
        <p:spPr>
          <a:xfrm rot="16200000">
            <a:off x="10935618" y="4926122"/>
            <a:ext cx="26917" cy="10999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B02AD66-AFFF-4E3B-86CA-15D4970C8ECB}"/>
              </a:ext>
            </a:extLst>
          </p:cNvPr>
          <p:cNvSpPr/>
          <p:nvPr/>
        </p:nvSpPr>
        <p:spPr>
          <a:xfrm rot="16200000">
            <a:off x="10935618" y="4468452"/>
            <a:ext cx="26917" cy="79474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21B8254-6DCA-48C1-9C4A-1C99F939B2DB}"/>
              </a:ext>
            </a:extLst>
          </p:cNvPr>
          <p:cNvSpPr/>
          <p:nvPr/>
        </p:nvSpPr>
        <p:spPr>
          <a:xfrm rot="16200000">
            <a:off x="10935619" y="4136921"/>
            <a:ext cx="26917" cy="57420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13656F1-562F-4965-8309-1905421F2880}"/>
              </a:ext>
            </a:extLst>
          </p:cNvPr>
          <p:cNvSpPr/>
          <p:nvPr/>
        </p:nvSpPr>
        <p:spPr>
          <a:xfrm rot="16200000">
            <a:off x="10935619" y="3898139"/>
            <a:ext cx="26917" cy="414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DAA6485-A857-4052-AB2D-B340FF580C62}"/>
              </a:ext>
            </a:extLst>
          </p:cNvPr>
          <p:cNvSpPr/>
          <p:nvPr/>
        </p:nvSpPr>
        <p:spPr>
          <a:xfrm rot="16200000">
            <a:off x="10935618" y="3726036"/>
            <a:ext cx="26917" cy="29973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DE4FAD1-353B-42A8-9052-C9F645270679}"/>
              </a:ext>
            </a:extLst>
          </p:cNvPr>
          <p:cNvSpPr/>
          <p:nvPr/>
        </p:nvSpPr>
        <p:spPr>
          <a:xfrm rot="16200000">
            <a:off x="10936137" y="3601951"/>
            <a:ext cx="26917" cy="21581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AAA744E-0913-4165-A62D-D0E154AF836D}"/>
              </a:ext>
            </a:extLst>
          </p:cNvPr>
          <p:cNvSpPr/>
          <p:nvPr/>
        </p:nvSpPr>
        <p:spPr>
          <a:xfrm rot="16200000">
            <a:off x="10936137" y="3511925"/>
            <a:ext cx="26917" cy="15592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578C598-C9F2-40B0-9895-6632E53E5C1E}"/>
              </a:ext>
            </a:extLst>
          </p:cNvPr>
          <p:cNvSpPr/>
          <p:nvPr/>
        </p:nvSpPr>
        <p:spPr>
          <a:xfrm rot="16200000">
            <a:off x="10936137" y="3447084"/>
            <a:ext cx="26917" cy="1126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2687488-49A6-44BB-AB8B-71CC4F4FAC2C}"/>
              </a:ext>
            </a:extLst>
          </p:cNvPr>
          <p:cNvSpPr/>
          <p:nvPr/>
        </p:nvSpPr>
        <p:spPr>
          <a:xfrm rot="16200000">
            <a:off x="10936137" y="3400350"/>
            <a:ext cx="26917" cy="813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4F3466A-6988-47CE-BE1F-45A549F3A9F5}"/>
              </a:ext>
            </a:extLst>
          </p:cNvPr>
          <p:cNvSpPr/>
          <p:nvPr/>
        </p:nvSpPr>
        <p:spPr>
          <a:xfrm rot="16200000">
            <a:off x="10936509" y="3367079"/>
            <a:ext cx="26917" cy="5826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9C497CC-7A22-4E6E-B77F-7471E3DED71D}"/>
              </a:ext>
            </a:extLst>
          </p:cNvPr>
          <p:cNvSpPr/>
          <p:nvPr/>
        </p:nvSpPr>
        <p:spPr>
          <a:xfrm rot="16200000">
            <a:off x="10936509" y="3342772"/>
            <a:ext cx="26917" cy="420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ED1211C-447B-4623-90F8-60E04A5425AE}"/>
              </a:ext>
            </a:extLst>
          </p:cNvPr>
          <p:cNvSpPr/>
          <p:nvPr/>
        </p:nvSpPr>
        <p:spPr>
          <a:xfrm rot="16200000">
            <a:off x="10936509" y="3325265"/>
            <a:ext cx="26917" cy="3041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752E2F1-2432-4D78-9E15-D4B1EA9BF41D}"/>
              </a:ext>
            </a:extLst>
          </p:cNvPr>
          <p:cNvSpPr/>
          <p:nvPr/>
        </p:nvSpPr>
        <p:spPr>
          <a:xfrm rot="16200000">
            <a:off x="10936509" y="3312646"/>
            <a:ext cx="26917" cy="2197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184942-517B-486C-A282-D8131CC922D9}"/>
              </a:ext>
            </a:extLst>
          </p:cNvPr>
          <p:cNvSpPr/>
          <p:nvPr/>
        </p:nvSpPr>
        <p:spPr>
          <a:xfrm rot="16200000">
            <a:off x="10934243" y="2900910"/>
            <a:ext cx="26917" cy="79199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CC7A34A-1630-41D0-B435-68C668BC11D8}"/>
              </a:ext>
            </a:extLst>
          </p:cNvPr>
          <p:cNvSpPr/>
          <p:nvPr/>
        </p:nvSpPr>
        <p:spPr>
          <a:xfrm rot="16200000">
            <a:off x="10934243" y="2557926"/>
            <a:ext cx="26917" cy="57221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0716C1F-80B9-4583-B945-EA9C5EA64F1B}"/>
              </a:ext>
            </a:extLst>
          </p:cNvPr>
          <p:cNvSpPr/>
          <p:nvPr/>
        </p:nvSpPr>
        <p:spPr>
          <a:xfrm rot="16200000">
            <a:off x="10934244" y="2319224"/>
            <a:ext cx="26917" cy="41342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82009FB-3F07-4BA6-A248-73FC3734BFC8}"/>
              </a:ext>
            </a:extLst>
          </p:cNvPr>
          <p:cNvSpPr/>
          <p:nvPr/>
        </p:nvSpPr>
        <p:spPr>
          <a:xfrm rot="16200000">
            <a:off x="10934243" y="2147301"/>
            <a:ext cx="26917" cy="29870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3ADFEEB-3998-46C3-95A7-DFA74816C92A}"/>
              </a:ext>
            </a:extLst>
          </p:cNvPr>
          <p:cNvSpPr/>
          <p:nvPr/>
        </p:nvSpPr>
        <p:spPr>
          <a:xfrm rot="16200000">
            <a:off x="10934243" y="2023388"/>
            <a:ext cx="26917" cy="21581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6D6E87B7-26B6-4EEE-A57F-E6433983B6BD}"/>
                  </a:ext>
                </a:extLst>
              </p:cNvPr>
              <p:cNvSpPr txBox="1"/>
              <p:nvPr/>
            </p:nvSpPr>
            <p:spPr>
              <a:xfrm>
                <a:off x="10887277" y="1741059"/>
                <a:ext cx="1250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⋮</m:t>
                      </m:r>
                    </m:oMath>
                  </m:oMathPara>
                </a14:m>
                <a:endParaRPr lang="en-US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6D6E87B7-26B6-4EEE-A57F-E6433983B6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7277" y="1741059"/>
                <a:ext cx="125034" cy="276999"/>
              </a:xfrm>
              <a:prstGeom prst="rect">
                <a:avLst/>
              </a:prstGeom>
              <a:blipFill>
                <a:blip r:embed="rId17"/>
                <a:stretch>
                  <a:fillRect l="-45000" r="-45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>
            <a:extLst>
              <a:ext uri="{FF2B5EF4-FFF2-40B4-BE49-F238E27FC236}">
                <a16:creationId xmlns:a16="http://schemas.microsoft.com/office/drawing/2014/main" id="{2FB3554C-F917-4F3C-8004-F61ACE14F780}"/>
              </a:ext>
            </a:extLst>
          </p:cNvPr>
          <p:cNvSpPr txBox="1"/>
          <p:nvPr/>
        </p:nvSpPr>
        <p:spPr>
          <a:xfrm>
            <a:off x="6412197" y="1073955"/>
            <a:ext cx="41095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chemeClr val="accent2"/>
                </a:solidFill>
              </a:rPr>
              <a:t>The Constructible Universe</a:t>
            </a:r>
          </a:p>
        </p:txBody>
      </p:sp>
    </p:spTree>
    <p:extLst>
      <p:ext uri="{BB962C8B-B14F-4D97-AF65-F5344CB8AC3E}">
        <p14:creationId xmlns:p14="http://schemas.microsoft.com/office/powerpoint/2010/main" val="1818729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lide Number Placeholder 2">
            <a:extLst>
              <a:ext uri="{FF2B5EF4-FFF2-40B4-BE49-F238E27FC236}">
                <a16:creationId xmlns:a16="http://schemas.microsoft.com/office/drawing/2014/main" id="{8A400D40-8EC2-442E-85DA-441CF4C1A5F4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E5F649-DF6E-4F02-ADE9-52652A19F7ED}" type="slidenum">
              <a:rPr lang="en-US" smtClean="0"/>
              <a:pPr/>
              <a:t>9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4" name="!!Text 1">
                <a:extLst>
                  <a:ext uri="{FF2B5EF4-FFF2-40B4-BE49-F238E27FC236}">
                    <a16:creationId xmlns:a16="http://schemas.microsoft.com/office/drawing/2014/main" id="{7FA16F91-4C22-4033-A749-061240830B5A}"/>
                  </a:ext>
                </a:extLst>
              </p:cNvPr>
              <p:cNvSpPr/>
              <p:nvPr/>
            </p:nvSpPr>
            <p:spPr>
              <a:xfrm>
                <a:off x="1090569" y="656147"/>
                <a:ext cx="8151692" cy="70173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4400">
                    <a:solidFill>
                      <a:schemeClr val="tx2"/>
                    </a:solidFill>
                  </a:rPr>
                  <a:t>0. We define a class </a:t>
                </a:r>
                <a14:m>
                  <m:oMath xmlns:m="http://schemas.openxmlformats.org/officeDocument/2006/math">
                    <m:r>
                      <a:rPr lang="en-US" sz="4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4400">
                    <a:solidFill>
                      <a:schemeClr val="tx2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84" name="!!Text 1">
                <a:extLst>
                  <a:ext uri="{FF2B5EF4-FFF2-40B4-BE49-F238E27FC236}">
                    <a16:creationId xmlns:a16="http://schemas.microsoft.com/office/drawing/2014/main" id="{7FA16F91-4C22-4033-A749-061240830B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0569" y="656147"/>
                <a:ext cx="8151692" cy="701731"/>
              </a:xfrm>
              <a:prstGeom prst="rect">
                <a:avLst/>
              </a:prstGeom>
              <a:blipFill>
                <a:blip r:embed="rId3"/>
                <a:stretch>
                  <a:fillRect l="-3067" t="-27826" b="-4087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13ECE0-079E-4D41-8BCA-940521291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F649-DF6E-4F02-ADE9-52652A19F7ED}" type="slidenum">
              <a:rPr lang="en-US" smtClean="0"/>
              <a:t>9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3213223-C794-4C70-A235-70B30E030CED}"/>
                  </a:ext>
                </a:extLst>
              </p:cNvPr>
              <p:cNvSpPr txBox="1"/>
              <p:nvPr/>
            </p:nvSpPr>
            <p:spPr>
              <a:xfrm>
                <a:off x="1090569" y="1551782"/>
                <a:ext cx="4578561" cy="25446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m:rPr>
                          <m:aln/>
                        </m:rP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∅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m:rPr>
                          <m:aln/>
                        </m:rP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definable</m:t>
                      </m:r>
                      <m:r>
                        <a:rPr lang="en-US" sz="2400" b="0" i="0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subsets</m:t>
                      </m:r>
                      <m:r>
                        <a:rPr lang="en-US" sz="2400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over</m:t>
                      </m:r>
                      <m:r>
                        <a:rPr lang="en-US" sz="2400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</m:t>
                      </m:r>
                      <m:r>
                        <m:rPr>
                          <m:aln/>
                        </m:rPr>
                        <a:rPr lang="en-US" sz="2400" i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nary>
                        <m:naryPr>
                          <m:chr m:val="⋃"/>
                          <m:supHide m:val="on"/>
                          <m:ctrlPr>
                            <a:rPr lang="en-US" sz="2400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400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400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sz="2400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sub>
                        <m:sup/>
                        <m:e>
                          <m:r>
                            <a:rPr lang="en-US" sz="24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sub>
                          </m:sSub>
                        </m:e>
                      </m:nary>
                    </m:oMath>
                    <m:oMath xmlns:m="http://schemas.openxmlformats.org/officeDocument/2006/math">
                      <m:r>
                        <a:rPr lang="en-US" sz="2400" i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m:rPr>
                          <m:aln/>
                        </m:rPr>
                        <a:rPr lang="en-US" sz="2400" i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nary>
                        <m:naryPr>
                          <m:chr m:val="⋃"/>
                          <m:supHide m:val="on"/>
                          <m:ctrlPr>
                            <a:rPr lang="en-US" sz="2400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400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400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Ord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3213223-C794-4C70-A235-70B30E030C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0569" y="1551782"/>
                <a:ext cx="4578561" cy="2544671"/>
              </a:xfrm>
              <a:prstGeom prst="rect">
                <a:avLst/>
              </a:prstGeom>
              <a:blipFill>
                <a:blip r:embed="rId4"/>
                <a:stretch>
                  <a:fillRect l="-3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AA27C5CB-997F-4652-ACF7-79B18DBB3D3E}"/>
              </a:ext>
            </a:extLst>
          </p:cNvPr>
          <p:cNvGrpSpPr/>
          <p:nvPr/>
        </p:nvGrpSpPr>
        <p:grpSpPr>
          <a:xfrm>
            <a:off x="6867128" y="1602297"/>
            <a:ext cx="3199662" cy="4320331"/>
            <a:chOff x="6925851" y="2424418"/>
            <a:chExt cx="3199662" cy="432033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D9D7967-5DF9-4C35-8410-076755450A1D}"/>
                </a:ext>
              </a:extLst>
            </p:cNvPr>
            <p:cNvSpPr/>
            <p:nvPr/>
          </p:nvSpPr>
          <p:spPr>
            <a:xfrm>
              <a:off x="8036652" y="5553512"/>
              <a:ext cx="947958" cy="1048626"/>
            </a:xfrm>
            <a:prstGeom prst="ellipse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228C38C-49C6-4C21-83B8-87061DE11005}"/>
                </a:ext>
              </a:extLst>
            </p:cNvPr>
            <p:cNvSpPr/>
            <p:nvPr/>
          </p:nvSpPr>
          <p:spPr>
            <a:xfrm>
              <a:off x="7885651" y="5117285"/>
              <a:ext cx="1249960" cy="1484853"/>
            </a:xfrm>
            <a:prstGeom prst="ellipse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9C3B9F3-737C-48F1-9C61-7CD7140D3F97}"/>
                </a:ext>
              </a:extLst>
            </p:cNvPr>
            <p:cNvSpPr/>
            <p:nvPr/>
          </p:nvSpPr>
          <p:spPr>
            <a:xfrm>
              <a:off x="7721047" y="4714289"/>
              <a:ext cx="1595944" cy="1887848"/>
            </a:xfrm>
            <a:prstGeom prst="ellipse">
              <a:avLst/>
            </a:prstGeom>
            <a:noFill/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2FF60D86-5D14-4DFC-9926-E35CDA3587EA}"/>
                    </a:ext>
                  </a:extLst>
                </p:cNvPr>
                <p:cNvSpPr txBox="1"/>
                <p:nvPr/>
              </p:nvSpPr>
              <p:spPr>
                <a:xfrm>
                  <a:off x="8428076" y="4271987"/>
                  <a:ext cx="165109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⋮</m:t>
                        </m:r>
                      </m:oMath>
                    </m:oMathPara>
                  </a14:m>
                  <a:endParaRPr lang="en-US">
                    <a:solidFill>
                      <a:schemeClr val="accent1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2FF60D86-5D14-4DFC-9926-E35CDA3587E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28076" y="4271987"/>
                  <a:ext cx="165109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40741" r="-40741" b="-327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B3C08E98-C71E-4914-AE92-0E3411FA8C1E}"/>
                    </a:ext>
                  </a:extLst>
                </p:cNvPr>
                <p:cNvSpPr txBox="1"/>
                <p:nvPr/>
              </p:nvSpPr>
              <p:spPr>
                <a:xfrm>
                  <a:off x="8338163" y="6081696"/>
                  <a:ext cx="37503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/>
                    </a:solidFill>
                  </a:endParaRPr>
                </a:p>
              </p:txBody>
            </p:sp>
          </mc:Choice>
          <mc:Fallback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B3C08E98-C71E-4914-AE92-0E3411FA8C1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8163" y="6081696"/>
                  <a:ext cx="375038" cy="369332"/>
                </a:xfrm>
                <a:prstGeom prst="rect">
                  <a:avLst/>
                </a:prstGeom>
                <a:blipFill>
                  <a:blip r:embed="rId6"/>
                  <a:stretch>
                    <a:fillRect l="-17742" r="-6452"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D40B362A-B645-4949-8766-35051B0CF1C1}"/>
                    </a:ext>
                  </a:extLst>
                </p:cNvPr>
                <p:cNvSpPr txBox="1"/>
                <p:nvPr/>
              </p:nvSpPr>
              <p:spPr>
                <a:xfrm>
                  <a:off x="8338163" y="5553189"/>
                  <a:ext cx="367921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D40B362A-B645-4949-8766-35051B0CF1C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8163" y="5553189"/>
                  <a:ext cx="367921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18033" r="-6557"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748C2D70-269C-4EE0-91EE-B757F37E5B54}"/>
                    </a:ext>
                  </a:extLst>
                </p:cNvPr>
                <p:cNvSpPr txBox="1"/>
                <p:nvPr/>
              </p:nvSpPr>
              <p:spPr>
                <a:xfrm>
                  <a:off x="8338163" y="5133739"/>
                  <a:ext cx="37503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>
                        <a:lumMod val="40000"/>
                        <a:lumOff val="60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748C2D70-269C-4EE0-91EE-B757F37E5B5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8163" y="5133739"/>
                  <a:ext cx="375038" cy="369332"/>
                </a:xfrm>
                <a:prstGeom prst="rect">
                  <a:avLst/>
                </a:prstGeom>
                <a:blipFill>
                  <a:blip r:embed="rId8"/>
                  <a:stretch>
                    <a:fillRect l="-17742" r="-6452"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00DADF71-596B-4513-98A4-A705BABA64C8}"/>
                    </a:ext>
                  </a:extLst>
                </p:cNvPr>
                <p:cNvSpPr txBox="1"/>
                <p:nvPr/>
              </p:nvSpPr>
              <p:spPr>
                <a:xfrm>
                  <a:off x="8338163" y="4714289"/>
                  <a:ext cx="37503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20000"/>
                                    <a:lumOff val="8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20000"/>
                                    <a:lumOff val="8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20000"/>
                                    <a:lumOff val="8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00DADF71-596B-4513-98A4-A705BABA64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8163" y="4714289"/>
                  <a:ext cx="375038" cy="369332"/>
                </a:xfrm>
                <a:prstGeom prst="rect">
                  <a:avLst/>
                </a:prstGeom>
                <a:blipFill>
                  <a:blip r:embed="rId9"/>
                  <a:stretch>
                    <a:fillRect l="-17742" r="-6452"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1775C106-E6AA-4E71-BBD4-62779065EBC7}"/>
                    </a:ext>
                  </a:extLst>
                </p:cNvPr>
                <p:cNvSpPr txBox="1"/>
                <p:nvPr/>
              </p:nvSpPr>
              <p:spPr>
                <a:xfrm>
                  <a:off x="8340629" y="3843405"/>
                  <a:ext cx="43287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𝜔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/>
                    </a:solidFill>
                  </a:endParaRPr>
                </a:p>
              </p:txBody>
            </p:sp>
          </mc:Choice>
          <mc:Fallback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1775C106-E6AA-4E71-BBD4-62779065EBC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40629" y="3843405"/>
                  <a:ext cx="432874" cy="369332"/>
                </a:xfrm>
                <a:prstGeom prst="rect">
                  <a:avLst/>
                </a:prstGeom>
                <a:blipFill>
                  <a:blip r:embed="rId10"/>
                  <a:stretch>
                    <a:fillRect l="-16901" r="-1408"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DA294D3-6814-4055-B833-9BC5B9313625}"/>
                </a:ext>
              </a:extLst>
            </p:cNvPr>
            <p:cNvSpPr/>
            <p:nvPr/>
          </p:nvSpPr>
          <p:spPr>
            <a:xfrm>
              <a:off x="6925851" y="2424418"/>
              <a:ext cx="3199662" cy="4320331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332247A3-9236-40C3-B85F-650A177C0635}"/>
                    </a:ext>
                  </a:extLst>
                </p:cNvPr>
                <p:cNvSpPr txBox="1"/>
                <p:nvPr/>
              </p:nvSpPr>
              <p:spPr>
                <a:xfrm>
                  <a:off x="6989910" y="2470901"/>
                  <a:ext cx="271035" cy="36933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oMath>
                    </m:oMathPara>
                  </a14:m>
                  <a:endParaRPr lang="en-US">
                    <a:solidFill>
                      <a:schemeClr val="accent2"/>
                    </a:solidFill>
                  </a:endParaRPr>
                </a:p>
              </p:txBody>
            </p:sp>
          </mc:Choice>
          <mc:Fallback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332247A3-9236-40C3-B85F-650A177C063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89910" y="2470901"/>
                  <a:ext cx="271035" cy="369332"/>
                </a:xfrm>
                <a:prstGeom prst="rect">
                  <a:avLst/>
                </a:prstGeom>
                <a:blipFill>
                  <a:blip r:embed="rId11"/>
                  <a:stretch>
                    <a:fillRect l="-20455" r="-20455"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2894ABB-A999-4036-B728-27DEF4B1328E}"/>
                </a:ext>
              </a:extLst>
            </p:cNvPr>
            <p:cNvSpPr/>
            <p:nvPr/>
          </p:nvSpPr>
          <p:spPr>
            <a:xfrm>
              <a:off x="7248084" y="3397541"/>
              <a:ext cx="2525090" cy="3204595"/>
            </a:xfrm>
            <a:prstGeom prst="ellipse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0A71C14E-9C11-4A07-BABB-68EC6FE14471}"/>
                </a:ext>
              </a:extLst>
            </p:cNvPr>
            <p:cNvSpPr/>
            <p:nvPr/>
          </p:nvSpPr>
          <p:spPr>
            <a:xfrm>
              <a:off x="7155807" y="2944688"/>
              <a:ext cx="2726424" cy="3657448"/>
            </a:xfrm>
            <a:prstGeom prst="ellipse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>
                    <a:lumMod val="40000"/>
                    <a:lumOff val="60000"/>
                  </a:schemeClr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874AC71B-123F-4DCA-9F28-AD1DEA959F07}"/>
                    </a:ext>
                  </a:extLst>
                </p:cNvPr>
                <p:cNvSpPr txBox="1"/>
                <p:nvPr/>
              </p:nvSpPr>
              <p:spPr>
                <a:xfrm>
                  <a:off x="8338163" y="3407177"/>
                  <a:ext cx="72622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874AC71B-123F-4DCA-9F28-AD1DEA959F0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8163" y="3407177"/>
                  <a:ext cx="726224" cy="369332"/>
                </a:xfrm>
                <a:prstGeom prst="rect">
                  <a:avLst/>
                </a:prstGeom>
                <a:blipFill>
                  <a:blip r:embed="rId12"/>
                  <a:stretch>
                    <a:fillRect l="-9244" r="-3361" b="-1475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944576BA-34AE-451E-8A79-A4D769B2C4C8}"/>
                    </a:ext>
                  </a:extLst>
                </p:cNvPr>
                <p:cNvSpPr txBox="1"/>
                <p:nvPr/>
              </p:nvSpPr>
              <p:spPr>
                <a:xfrm>
                  <a:off x="8335697" y="2937393"/>
                  <a:ext cx="72622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+2</m:t>
                            </m:r>
                          </m:sub>
                        </m:sSub>
                      </m:oMath>
                    </m:oMathPara>
                  </a14:m>
                  <a:endParaRPr lang="en-US" sz="2400">
                    <a:solidFill>
                      <a:schemeClr val="accent1">
                        <a:lumMod val="40000"/>
                        <a:lumOff val="60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944576BA-34AE-451E-8A79-A4D769B2C4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5697" y="2937393"/>
                  <a:ext cx="726224" cy="369332"/>
                </a:xfrm>
                <a:prstGeom prst="rect">
                  <a:avLst/>
                </a:prstGeom>
                <a:blipFill>
                  <a:blip r:embed="rId13"/>
                  <a:stretch>
                    <a:fillRect l="-10084" r="-3361" b="-1475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ED617D4D-DE57-4ADA-96BE-0D1EF7F2F964}"/>
                    </a:ext>
                  </a:extLst>
                </p:cNvPr>
                <p:cNvSpPr txBox="1"/>
                <p:nvPr/>
              </p:nvSpPr>
              <p:spPr>
                <a:xfrm>
                  <a:off x="8422547" y="2554445"/>
                  <a:ext cx="165109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chemeClr val="accent1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⋮</m:t>
                        </m:r>
                      </m:oMath>
                    </m:oMathPara>
                  </a14:m>
                  <a:endParaRPr lang="en-US">
                    <a:solidFill>
                      <a:schemeClr val="accent1">
                        <a:lumMod val="40000"/>
                        <a:lumOff val="60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ED617D4D-DE57-4ADA-96BE-0D1EF7F2F96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22547" y="2554445"/>
                  <a:ext cx="165109" cy="369332"/>
                </a:xfrm>
                <a:prstGeom prst="rect">
                  <a:avLst/>
                </a:prstGeom>
                <a:blipFill>
                  <a:blip r:embed="rId14"/>
                  <a:stretch>
                    <a:fillRect l="-37037" r="-44444" b="-491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549B7C7B-A954-4100-BB85-E35843F204FB}"/>
                </a:ext>
              </a:extLst>
            </p:cNvPr>
            <p:cNvSpPr/>
            <p:nvPr/>
          </p:nvSpPr>
          <p:spPr>
            <a:xfrm>
              <a:off x="8187654" y="5939406"/>
              <a:ext cx="662731" cy="66273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5EA68F8F-10C9-4378-84CE-42695761E0E4}"/>
                </a:ext>
              </a:extLst>
            </p:cNvPr>
            <p:cNvSpPr/>
            <p:nvPr/>
          </p:nvSpPr>
          <p:spPr>
            <a:xfrm>
              <a:off x="7343542" y="3842157"/>
              <a:ext cx="2334176" cy="2759979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51E5662-A5A5-4D80-B992-F9BC9038E8DC}"/>
              </a:ext>
            </a:extLst>
          </p:cNvPr>
          <p:cNvGrpSpPr/>
          <p:nvPr/>
        </p:nvGrpSpPr>
        <p:grpSpPr>
          <a:xfrm>
            <a:off x="1090569" y="4343312"/>
            <a:ext cx="5378845" cy="2308324"/>
            <a:chOff x="1090569" y="4177717"/>
            <a:chExt cx="5378845" cy="230832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F0C112E8-101B-4077-8E4E-4E700E657B53}"/>
                    </a:ext>
                  </a:extLst>
                </p:cNvPr>
                <p:cNvSpPr txBox="1"/>
                <p:nvPr/>
              </p:nvSpPr>
              <p:spPr>
                <a:xfrm>
                  <a:off x="1090569" y="4177717"/>
                  <a:ext cx="5378845" cy="23083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>
                      <a:solidFill>
                        <a:schemeClr val="accent6"/>
                      </a:solidFill>
                    </a:rPr>
                    <a:t>Definable subsets</a:t>
                  </a:r>
                  <a:r>
                    <a:rPr lang="en-US" sz="240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 </a:t>
                  </a:r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over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</m:oMath>
                  </a14:m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 are of the form</a:t>
                  </a:r>
                </a:p>
                <a:p>
                  <a:pPr>
                    <a:lnSpc>
                      <a:spcPct val="150000"/>
                    </a:lnSpc>
                  </a:pPr>
                  <a:endParaRPr lang="en-US" sz="3200" b="0">
                    <a:solidFill>
                      <a:schemeClr val="bg1">
                        <a:lumMod val="65000"/>
                      </a:schemeClr>
                    </a:solidFill>
                  </a:endParaRPr>
                </a:p>
                <a:p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for a first-order formula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𝜑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a14:m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 with</a:t>
                  </a:r>
                </a:p>
                <a:p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1. </a:t>
                  </a:r>
                  <a:r>
                    <a:rPr lang="en-US" sz="240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quantifiers</a:t>
                  </a:r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 over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</m:oMath>
                  </a14:m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 and</a:t>
                  </a:r>
                </a:p>
                <a:p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2. </a:t>
                  </a:r>
                  <a:r>
                    <a:rPr lang="en-US" sz="240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constants</a:t>
                  </a:r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 in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</m:oMath>
                  </a14:m>
                  <a:r>
                    <a:rPr lang="en-US" sz="2400">
                      <a:solidFill>
                        <a:schemeClr val="bg1">
                          <a:lumMod val="65000"/>
                        </a:schemeClr>
                      </a:solidFill>
                    </a:rPr>
                    <a:t>.</a:t>
                  </a:r>
                </a:p>
              </p:txBody>
            </p:sp>
          </mc:Choice>
          <mc:Fallback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F0C112E8-101B-4077-8E4E-4E700E657B5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0569" y="4177717"/>
                  <a:ext cx="5378845" cy="2308324"/>
                </a:xfrm>
                <a:prstGeom prst="rect">
                  <a:avLst/>
                </a:prstGeom>
                <a:blipFill>
                  <a:blip r:embed="rId15"/>
                  <a:stretch>
                    <a:fillRect l="-1814" t="-2111" r="-680" b="-501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E92A9CE8-BEB4-497C-A01A-65457093E7DF}"/>
                    </a:ext>
                  </a:extLst>
                </p:cNvPr>
                <p:cNvSpPr/>
                <p:nvPr/>
              </p:nvSpPr>
              <p:spPr>
                <a:xfrm>
                  <a:off x="1959352" y="4481575"/>
                  <a:ext cx="4024179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>
                    <a:lnSpc>
                      <a:spcPct val="1500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|"/>
                            <m:ctrlPr>
                              <a:rPr lang="en-US" sz="3200" i="1" smtClean="0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i="1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3200" i="1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3200" i="1">
                                    <a:solidFill>
                                      <a:prstClr val="black">
                                        <a:lumMod val="75000"/>
                                        <a:lumOff val="25000"/>
                                      </a:prst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solidFill>
                                      <a:prstClr val="black">
                                        <a:lumMod val="75000"/>
                                        <a:lumOff val="25000"/>
                                      </a:prstClr>
                                    </a:solidFill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n-US" sz="3200" i="1">
                                    <a:solidFill>
                                      <a:prstClr val="black">
                                        <a:lumMod val="75000"/>
                                        <a:lumOff val="25000"/>
                                      </a:prstClr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sub>
                            </m:sSub>
                            <m:r>
                              <a:rPr lang="en-US" sz="3200" i="1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  <m:r>
                          <a:rPr lang="en-US" sz="32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0" i="1" smtClean="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𝜑</m:t>
                        </m:r>
                        <m:r>
                          <a:rPr lang="en-US" sz="32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sz="32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i="1" smtClean="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]}</m:t>
                        </m:r>
                        <m:r>
                          <a:rPr lang="en-US" sz="3200" b="0" i="1" smtClean="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⊆ </m:t>
                        </m:r>
                        <m:sSub>
                          <m:sSubPr>
                            <m:ctrlPr>
                              <a:rPr lang="en-US" sz="3200" b="0" i="1" smtClean="0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sub>
                        </m:sSub>
                      </m:oMath>
                    </m:oMathPara>
                  </a14:m>
                  <a:endParaRPr lang="en-US" sz="3200">
                    <a:solidFill>
                      <a:prstClr val="black">
                        <a:lumMod val="75000"/>
                        <a:lumOff val="25000"/>
                      </a:prstClr>
                    </a:solidFill>
                  </a:endParaRPr>
                </a:p>
              </p:txBody>
            </p:sp>
          </mc:Choice>
          <mc:Fallback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E92A9CE8-BEB4-497C-A01A-65457093E7D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59352" y="4481575"/>
                  <a:ext cx="4024179" cy="830997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7A7614DF-CEF4-4D80-A2BF-4D083B487DEC}"/>
              </a:ext>
            </a:extLst>
          </p:cNvPr>
          <p:cNvSpPr/>
          <p:nvPr/>
        </p:nvSpPr>
        <p:spPr>
          <a:xfrm rot="16200000">
            <a:off x="10935618" y="4926122"/>
            <a:ext cx="26917" cy="10999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B02AD66-AFFF-4E3B-86CA-15D4970C8ECB}"/>
              </a:ext>
            </a:extLst>
          </p:cNvPr>
          <p:cNvSpPr/>
          <p:nvPr/>
        </p:nvSpPr>
        <p:spPr>
          <a:xfrm rot="16200000">
            <a:off x="10935618" y="4468452"/>
            <a:ext cx="26917" cy="79474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21B8254-6DCA-48C1-9C4A-1C99F939B2DB}"/>
              </a:ext>
            </a:extLst>
          </p:cNvPr>
          <p:cNvSpPr/>
          <p:nvPr/>
        </p:nvSpPr>
        <p:spPr>
          <a:xfrm rot="16200000">
            <a:off x="10935619" y="4136921"/>
            <a:ext cx="26917" cy="57420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13656F1-562F-4965-8309-1905421F2880}"/>
              </a:ext>
            </a:extLst>
          </p:cNvPr>
          <p:cNvSpPr/>
          <p:nvPr/>
        </p:nvSpPr>
        <p:spPr>
          <a:xfrm rot="16200000">
            <a:off x="10935619" y="3898139"/>
            <a:ext cx="26917" cy="414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DAA6485-A857-4052-AB2D-B340FF580C62}"/>
              </a:ext>
            </a:extLst>
          </p:cNvPr>
          <p:cNvSpPr/>
          <p:nvPr/>
        </p:nvSpPr>
        <p:spPr>
          <a:xfrm rot="16200000">
            <a:off x="10935618" y="3726036"/>
            <a:ext cx="26917" cy="29973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DE4FAD1-353B-42A8-9052-C9F645270679}"/>
              </a:ext>
            </a:extLst>
          </p:cNvPr>
          <p:cNvSpPr/>
          <p:nvPr/>
        </p:nvSpPr>
        <p:spPr>
          <a:xfrm rot="16200000">
            <a:off x="10936137" y="3601951"/>
            <a:ext cx="26917" cy="21581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AAA744E-0913-4165-A62D-D0E154AF836D}"/>
              </a:ext>
            </a:extLst>
          </p:cNvPr>
          <p:cNvSpPr/>
          <p:nvPr/>
        </p:nvSpPr>
        <p:spPr>
          <a:xfrm rot="16200000">
            <a:off x="10936137" y="3511925"/>
            <a:ext cx="26917" cy="15592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578C598-C9F2-40B0-9895-6632E53E5C1E}"/>
              </a:ext>
            </a:extLst>
          </p:cNvPr>
          <p:cNvSpPr/>
          <p:nvPr/>
        </p:nvSpPr>
        <p:spPr>
          <a:xfrm rot="16200000">
            <a:off x="10936137" y="3447084"/>
            <a:ext cx="26917" cy="1126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2687488-49A6-44BB-AB8B-71CC4F4FAC2C}"/>
              </a:ext>
            </a:extLst>
          </p:cNvPr>
          <p:cNvSpPr/>
          <p:nvPr/>
        </p:nvSpPr>
        <p:spPr>
          <a:xfrm rot="16200000">
            <a:off x="10936137" y="3400350"/>
            <a:ext cx="26917" cy="813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4F3466A-6988-47CE-BE1F-45A549F3A9F5}"/>
              </a:ext>
            </a:extLst>
          </p:cNvPr>
          <p:cNvSpPr/>
          <p:nvPr/>
        </p:nvSpPr>
        <p:spPr>
          <a:xfrm rot="16200000">
            <a:off x="10936509" y="3367079"/>
            <a:ext cx="26917" cy="5826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9C497CC-7A22-4E6E-B77F-7471E3DED71D}"/>
              </a:ext>
            </a:extLst>
          </p:cNvPr>
          <p:cNvSpPr/>
          <p:nvPr/>
        </p:nvSpPr>
        <p:spPr>
          <a:xfrm rot="16200000">
            <a:off x="10936509" y="3342772"/>
            <a:ext cx="26917" cy="420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ED1211C-447B-4623-90F8-60E04A5425AE}"/>
              </a:ext>
            </a:extLst>
          </p:cNvPr>
          <p:cNvSpPr/>
          <p:nvPr/>
        </p:nvSpPr>
        <p:spPr>
          <a:xfrm rot="16200000">
            <a:off x="10936509" y="3325265"/>
            <a:ext cx="26917" cy="3041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752E2F1-2432-4D78-9E15-D4B1EA9BF41D}"/>
              </a:ext>
            </a:extLst>
          </p:cNvPr>
          <p:cNvSpPr/>
          <p:nvPr/>
        </p:nvSpPr>
        <p:spPr>
          <a:xfrm rot="16200000">
            <a:off x="10936509" y="3312646"/>
            <a:ext cx="26917" cy="2197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184942-517B-486C-A282-D8131CC922D9}"/>
              </a:ext>
            </a:extLst>
          </p:cNvPr>
          <p:cNvSpPr/>
          <p:nvPr/>
        </p:nvSpPr>
        <p:spPr>
          <a:xfrm rot="16200000">
            <a:off x="10934243" y="2900910"/>
            <a:ext cx="26917" cy="79199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CC7A34A-1630-41D0-B435-68C668BC11D8}"/>
              </a:ext>
            </a:extLst>
          </p:cNvPr>
          <p:cNvSpPr/>
          <p:nvPr/>
        </p:nvSpPr>
        <p:spPr>
          <a:xfrm rot="16200000">
            <a:off x="10934243" y="2557926"/>
            <a:ext cx="26917" cy="57221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0716C1F-80B9-4583-B945-EA9C5EA64F1B}"/>
              </a:ext>
            </a:extLst>
          </p:cNvPr>
          <p:cNvSpPr/>
          <p:nvPr/>
        </p:nvSpPr>
        <p:spPr>
          <a:xfrm rot="16200000">
            <a:off x="10934244" y="2319224"/>
            <a:ext cx="26917" cy="41342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82009FB-3F07-4BA6-A248-73FC3734BFC8}"/>
              </a:ext>
            </a:extLst>
          </p:cNvPr>
          <p:cNvSpPr/>
          <p:nvPr/>
        </p:nvSpPr>
        <p:spPr>
          <a:xfrm rot="16200000">
            <a:off x="10934243" y="2147301"/>
            <a:ext cx="26917" cy="29870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3ADFEEB-3998-46C3-95A7-DFA74816C92A}"/>
              </a:ext>
            </a:extLst>
          </p:cNvPr>
          <p:cNvSpPr/>
          <p:nvPr/>
        </p:nvSpPr>
        <p:spPr>
          <a:xfrm rot="16200000">
            <a:off x="10934243" y="2023388"/>
            <a:ext cx="26917" cy="21581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6D6E87B7-26B6-4EEE-A57F-E6433983B6BD}"/>
                  </a:ext>
                </a:extLst>
              </p:cNvPr>
              <p:cNvSpPr txBox="1"/>
              <p:nvPr/>
            </p:nvSpPr>
            <p:spPr>
              <a:xfrm>
                <a:off x="10887277" y="1741059"/>
                <a:ext cx="1250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⋮</m:t>
                      </m:r>
                    </m:oMath>
                  </m:oMathPara>
                </a14:m>
                <a:endParaRPr lang="en-US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6D6E87B7-26B6-4EEE-A57F-E6433983B6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7277" y="1741059"/>
                <a:ext cx="125034" cy="276999"/>
              </a:xfrm>
              <a:prstGeom prst="rect">
                <a:avLst/>
              </a:prstGeom>
              <a:blipFill>
                <a:blip r:embed="rId17"/>
                <a:stretch>
                  <a:fillRect l="-45000" r="-45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>
            <a:extLst>
              <a:ext uri="{FF2B5EF4-FFF2-40B4-BE49-F238E27FC236}">
                <a16:creationId xmlns:a16="http://schemas.microsoft.com/office/drawing/2014/main" id="{805B52D9-D660-4A3C-B18F-54854F179F0F}"/>
              </a:ext>
            </a:extLst>
          </p:cNvPr>
          <p:cNvSpPr txBox="1"/>
          <p:nvPr/>
        </p:nvSpPr>
        <p:spPr>
          <a:xfrm>
            <a:off x="6412197" y="1073955"/>
            <a:ext cx="41095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chemeClr val="accent2"/>
                </a:solidFill>
              </a:rPr>
              <a:t>The Constructible Universe</a:t>
            </a:r>
          </a:p>
        </p:txBody>
      </p:sp>
    </p:spTree>
    <p:extLst>
      <p:ext uri="{BB962C8B-B14F-4D97-AF65-F5344CB8AC3E}">
        <p14:creationId xmlns:p14="http://schemas.microsoft.com/office/powerpoint/2010/main" val="461824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9641</TotalTime>
  <Words>2157</Words>
  <Application>Microsoft Office PowerPoint</Application>
  <PresentationFormat>Widescreen</PresentationFormat>
  <Paragraphs>478</Paragraphs>
  <Slides>45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1" baseType="lpstr">
      <vt:lpstr>Arial</vt:lpstr>
      <vt:lpstr>Calibri</vt:lpstr>
      <vt:lpstr>Calibri Light</vt:lpstr>
      <vt:lpstr>Cambria Math</vt:lpstr>
      <vt:lpstr>Cloister Black</vt:lpstr>
      <vt:lpstr>Office Theme</vt:lpstr>
      <vt:lpstr>Second Master Seminar Talk   Consistency of the well-ordering theorem   Felix Rech Advisor: Dominik Kirst   October 30, 2019</vt:lpstr>
      <vt:lpstr>Zermelo-Fraenkel Set Theory (ZF)</vt:lpstr>
      <vt:lpstr>Zermelo-Fraenkel Set Theory (ZF)</vt:lpstr>
      <vt:lpstr>PowerPoint Presentation</vt:lpstr>
      <vt:lpstr>Ordinals – Counting past infinity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Reflection</vt:lpstr>
      <vt:lpstr>Reflection Theorem 1</vt:lpstr>
      <vt:lpstr>Reflection Theorem 1</vt:lpstr>
      <vt:lpstr>Reflection Theorem 1</vt:lpstr>
      <vt:lpstr>Reflection Theorem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Formalisation in Coq</vt:lpstr>
      <vt:lpstr>Working in First-Order Logic</vt:lpstr>
      <vt:lpstr>Automated reification of Coq terms</vt:lpstr>
      <vt:lpstr>Encodings of Types</vt:lpstr>
      <vt:lpstr>Conclusion</vt:lpstr>
      <vt:lpstr>References</vt:lpstr>
      <vt:lpstr>Reflection Theorem 1 (Details)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Constructible Universe in First-Order Set Theory</dc:title>
  <dc:creator>Felix</dc:creator>
  <cp:lastModifiedBy>Felix</cp:lastModifiedBy>
  <cp:revision>161</cp:revision>
  <dcterms:created xsi:type="dcterms:W3CDTF">2019-10-22T09:44:11Z</dcterms:created>
  <dcterms:modified xsi:type="dcterms:W3CDTF">2019-10-30T18:19:23Z</dcterms:modified>
</cp:coreProperties>
</file>