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274" r:id="rId2"/>
    <p:sldId id="339" r:id="rId3"/>
    <p:sldId id="318" r:id="rId4"/>
    <p:sldId id="259" r:id="rId5"/>
    <p:sldId id="350" r:id="rId6"/>
    <p:sldId id="290" r:id="rId7"/>
    <p:sldId id="265" r:id="rId8"/>
    <p:sldId id="266" r:id="rId9"/>
    <p:sldId id="268" r:id="rId10"/>
    <p:sldId id="338" r:id="rId11"/>
    <p:sldId id="316" r:id="rId12"/>
    <p:sldId id="276" r:id="rId13"/>
    <p:sldId id="301" r:id="rId14"/>
    <p:sldId id="303" r:id="rId15"/>
    <p:sldId id="336" r:id="rId16"/>
    <p:sldId id="302" r:id="rId17"/>
    <p:sldId id="328" r:id="rId18"/>
    <p:sldId id="330" r:id="rId19"/>
    <p:sldId id="329" r:id="rId20"/>
    <p:sldId id="334" r:id="rId21"/>
    <p:sldId id="331" r:id="rId22"/>
    <p:sldId id="332" r:id="rId23"/>
    <p:sldId id="333" r:id="rId24"/>
    <p:sldId id="327" r:id="rId25"/>
    <p:sldId id="348" r:id="rId26"/>
    <p:sldId id="349" r:id="rId27"/>
    <p:sldId id="278" r:id="rId28"/>
    <p:sldId id="346" r:id="rId29"/>
    <p:sldId id="271" r:id="rId30"/>
    <p:sldId id="352" r:id="rId31"/>
    <p:sldId id="351" r:id="rId32"/>
    <p:sldId id="341" r:id="rId33"/>
    <p:sldId id="342" r:id="rId34"/>
    <p:sldId id="270" r:id="rId35"/>
    <p:sldId id="291" r:id="rId36"/>
    <p:sldId id="343" r:id="rId37"/>
    <p:sldId id="344" r:id="rId38"/>
    <p:sldId id="345" r:id="rId39"/>
    <p:sldId id="262" r:id="rId40"/>
    <p:sldId id="260" r:id="rId41"/>
    <p:sldId id="288" r:id="rId42"/>
    <p:sldId id="34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AA2AE-F125-4554-BD2B-70595801BD5E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18565-7297-4C60-82A2-7C647713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14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9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4BFEF-D58D-4E3A-AB7F-A94C847C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22542-53A8-4FDD-AC5B-E98D89000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4579C-1384-4867-9E50-85F924625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ECBB-E1C0-4903-BCE9-C4E95A3A5D1B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E807B-5464-4B14-8DC0-FE217FFC7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F13A5-D91C-4B38-B363-0977AFD5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2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6953E-F8DB-4897-9C3D-D9961E06C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52A916-EC3D-4004-857F-5E19F2A26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2DD0F-A128-454E-B3CA-935F40215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561F-0BDF-4E37-8F57-FF5E35E49671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69E3B-48DF-4B6A-998A-1E0D3140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EDE3F-E962-4151-B55C-FC63740A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9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BA6446-3092-4052-8FB5-B1BFA6811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F2A90E-1C9D-4F9A-A16B-C401AFE3E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342CE-1832-4170-BCBD-0D6AD413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F6C-B658-4008-B850-E977DDFB5A4C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65762-67BE-4888-9D9B-CDFB4D7B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33B88-FA05-4862-8F4B-37342D8D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4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0A75C-40AB-4973-A047-7DCA1867E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F2CDB-1AA8-4451-9BAA-D1ABB2140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A73B0-7118-49FD-95F6-2696E6ED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CB6D-854F-4275-BCF9-3F475ABAE308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D33EC-ED93-406D-B73A-53234FC7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C58E4-A9B0-49DD-899A-1897DEE55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6D63B-063E-4E7B-B5EA-DBE96D39BB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4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9B582-0C3A-4AE5-A2F0-6B6516FB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2BE56-8538-4D5F-AE17-8CD2A6515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87311-FAA1-4EE6-AB26-5ED7822A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45DC-692E-4AC1-9C61-923BD487FDC5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1E444-417B-42C3-9135-EF9AA705D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44519-145B-44E5-B6CF-40BFDF6FA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9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0896-0D4A-4EE7-8701-7F13693ED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D2743-7ACF-4615-A21F-92D82D08A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49C8B-607A-4602-B574-43602EF3C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3B332-BDD2-4DB2-AC87-B6D63C2DA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B9D-959B-4075-B2AD-8D861370C644}" type="datetime1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9BFFB-5B41-4A9C-884A-0ECB0F89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3DF2B-DF05-4D14-9C6C-FC0DE6BA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3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290C3-9B82-4023-9720-7B54A0D8D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70AAE-A464-4C94-8C11-839A5E63F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D1B79-5B33-4A8E-B11A-60AD14CF2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87144-B24D-4E9B-ADC0-E9F52EA3AC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B93E7F-C782-4965-B025-A05CC14C4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9F07AB-53E2-4961-A24C-5A8B96258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C4F7-7160-4965-B56B-E1D4EE5D4E0A}" type="datetime1">
              <a:rPr lang="en-US" smtClean="0"/>
              <a:t>6/26/2020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623AC-87FF-4381-B7DC-F223917DD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B5B9E2-1D64-40AF-8FB1-6F50B604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5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C39F3-72CE-41FB-9023-8453795F8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800F2-51DE-4289-89FD-F1FE7186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B5A-E556-441F-864D-7ADD5D660FDF}" type="datetime1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D1E88-C844-4064-AF58-C9FFD844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84724C-4383-418B-9A58-A1FB41ED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D1DCC-A2C2-4F5C-82C9-D8274068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BFCF-ADCF-4919-B643-6D903EA4505B}" type="datetime1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E5E3C3-BFB3-477E-AD1F-AB9A86288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DF9EA-1745-48C8-B03F-B583E05D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8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5AEF1-D58F-4106-BA7F-B2E268902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26761-4A3F-42B5-8571-7CC0C5D5D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0A741-3AE4-4FEC-910A-877E6874A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1B975-CDC1-42F9-AB0B-364EA39DD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9E88-3C30-4E33-9840-AF9DF2B18479}" type="datetime1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B892D-CF9B-4EDB-B106-C329482BA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CD3F4-86FC-4409-9755-DB780F72F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3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0C6C-E4B0-4730-A0D8-92EEC4B94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792651-0E7E-4FD2-A365-94E0F8864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6C3F4-496B-45FD-9966-D07803BB7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125FA-E914-4915-B570-C733F7ED6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EF8A-1C33-49B5-867E-0373A8BF476A}" type="datetime1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0F3F3-6F36-4B2B-B413-9A2DFFD50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1DF99-97BA-49CD-9736-0870D652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6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0CABBC-3101-4BBF-B5BE-16AD65807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5E241-1215-49BA-960D-2B7E80343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2A648-EC41-4A62-A820-975234608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66EFC-1D1D-47F6-8649-AEFEDF18903D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B9EF9-BCEB-4184-8603-2566C03D71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CF1BB-9A9E-45EA-B2E8-593227739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93D72-2385-4B8D-B621-C2B6E13D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7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2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5.png"/><Relationship Id="rId4" Type="http://schemas.openxmlformats.org/officeDocument/2006/relationships/image" Target="../media/image27.png"/><Relationship Id="rId9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40.png"/><Relationship Id="rId5" Type="http://schemas.openxmlformats.org/officeDocument/2006/relationships/image" Target="../media/image27.png"/><Relationship Id="rId10" Type="http://schemas.openxmlformats.org/officeDocument/2006/relationships/image" Target="../media/image39.png"/><Relationship Id="rId4" Type="http://schemas.openxmlformats.org/officeDocument/2006/relationships/image" Target="../media/image32.png"/><Relationship Id="rId9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45.png"/><Relationship Id="rId5" Type="http://schemas.openxmlformats.org/officeDocument/2006/relationships/image" Target="../media/image27.png"/><Relationship Id="rId10" Type="http://schemas.openxmlformats.org/officeDocument/2006/relationships/image" Target="../media/image44.png"/><Relationship Id="rId4" Type="http://schemas.openxmlformats.org/officeDocument/2006/relationships/image" Target="../media/image26.png"/><Relationship Id="rId9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42.png"/><Relationship Id="rId12" Type="http://schemas.openxmlformats.org/officeDocument/2006/relationships/image" Target="../media/image48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45.png"/><Relationship Id="rId5" Type="http://schemas.openxmlformats.org/officeDocument/2006/relationships/image" Target="../media/image27.png"/><Relationship Id="rId10" Type="http://schemas.openxmlformats.org/officeDocument/2006/relationships/image" Target="../media/image44.png"/><Relationship Id="rId4" Type="http://schemas.openxmlformats.org/officeDocument/2006/relationships/image" Target="../media/image26.png"/><Relationship Id="rId9" Type="http://schemas.openxmlformats.org/officeDocument/2006/relationships/image" Target="../media/image4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50.png"/><Relationship Id="rId7" Type="http://schemas.openxmlformats.org/officeDocument/2006/relationships/image" Target="../media/image25.png"/><Relationship Id="rId12" Type="http://schemas.openxmlformats.org/officeDocument/2006/relationships/image" Target="../media/image48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45.png"/><Relationship Id="rId5" Type="http://schemas.openxmlformats.org/officeDocument/2006/relationships/image" Target="../media/image52.png"/><Relationship Id="rId10" Type="http://schemas.openxmlformats.org/officeDocument/2006/relationships/image" Target="../media/image28.png"/><Relationship Id="rId4" Type="http://schemas.openxmlformats.org/officeDocument/2006/relationships/image" Target="../media/image51.png"/><Relationship Id="rId9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59.png"/><Relationship Id="rId3" Type="http://schemas.openxmlformats.org/officeDocument/2006/relationships/image" Target="../media/image55.png"/><Relationship Id="rId7" Type="http://schemas.openxmlformats.org/officeDocument/2006/relationships/image" Target="../media/image25.png"/><Relationship Id="rId12" Type="http://schemas.openxmlformats.org/officeDocument/2006/relationships/image" Target="../media/image4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45.png"/><Relationship Id="rId5" Type="http://schemas.openxmlformats.org/officeDocument/2006/relationships/image" Target="../media/image57.png"/><Relationship Id="rId10" Type="http://schemas.openxmlformats.org/officeDocument/2006/relationships/image" Target="../media/image28.png"/><Relationship Id="rId4" Type="http://schemas.openxmlformats.org/officeDocument/2006/relationships/image" Target="../media/image56.png"/><Relationship Id="rId9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65.png"/><Relationship Id="rId3" Type="http://schemas.openxmlformats.org/officeDocument/2006/relationships/image" Target="../media/image61.png"/><Relationship Id="rId7" Type="http://schemas.openxmlformats.org/officeDocument/2006/relationships/image" Target="../media/image25.png"/><Relationship Id="rId12" Type="http://schemas.openxmlformats.org/officeDocument/2006/relationships/image" Target="../media/image4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45.png"/><Relationship Id="rId5" Type="http://schemas.openxmlformats.org/officeDocument/2006/relationships/image" Target="../media/image63.png"/><Relationship Id="rId10" Type="http://schemas.openxmlformats.org/officeDocument/2006/relationships/image" Target="../media/image28.png"/><Relationship Id="rId4" Type="http://schemas.openxmlformats.org/officeDocument/2006/relationships/image" Target="../media/image62.png"/><Relationship Id="rId9" Type="http://schemas.openxmlformats.org/officeDocument/2006/relationships/image" Target="../media/image27.png"/><Relationship Id="rId14" Type="http://schemas.openxmlformats.org/officeDocument/2006/relationships/image" Target="../media/image5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87.png"/><Relationship Id="rId3" Type="http://schemas.openxmlformats.org/officeDocument/2006/relationships/image" Target="../media/image26.png"/><Relationship Id="rId7" Type="http://schemas.openxmlformats.org/officeDocument/2006/relationships/image" Target="../media/image48.png"/><Relationship Id="rId12" Type="http://schemas.openxmlformats.org/officeDocument/2006/relationships/image" Target="../media/image8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85.png"/><Relationship Id="rId5" Type="http://schemas.openxmlformats.org/officeDocument/2006/relationships/image" Target="../media/image28.png"/><Relationship Id="rId10" Type="http://schemas.openxmlformats.org/officeDocument/2006/relationships/image" Target="../media/image84.png"/><Relationship Id="rId4" Type="http://schemas.openxmlformats.org/officeDocument/2006/relationships/image" Target="../media/image27.png"/><Relationship Id="rId9" Type="http://schemas.openxmlformats.org/officeDocument/2006/relationships/image" Target="../media/image6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7.png"/><Relationship Id="rId7" Type="http://schemas.openxmlformats.org/officeDocument/2006/relationships/image" Target="../media/image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6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8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8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05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04.png"/><Relationship Id="rId17" Type="http://schemas.openxmlformats.org/officeDocument/2006/relationships/image" Target="../media/image109.png"/><Relationship Id="rId2" Type="http://schemas.openxmlformats.org/officeDocument/2006/relationships/image" Target="../media/image94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5" Type="http://schemas.openxmlformats.org/officeDocument/2006/relationships/image" Target="../media/image107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Relationship Id="rId14" Type="http://schemas.openxmlformats.org/officeDocument/2006/relationships/image" Target="../media/image10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13" Type="http://schemas.openxmlformats.org/officeDocument/2006/relationships/image" Target="../media/image460.png"/><Relationship Id="rId7" Type="http://schemas.openxmlformats.org/officeDocument/2006/relationships/image" Target="../media/image400.png"/><Relationship Id="rId12" Type="http://schemas.openxmlformats.org/officeDocument/2006/relationships/image" Target="../media/image45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0.png"/><Relationship Id="rId11" Type="http://schemas.openxmlformats.org/officeDocument/2006/relationships/image" Target="../media/image440.png"/><Relationship Id="rId5" Type="http://schemas.openxmlformats.org/officeDocument/2006/relationships/image" Target="../media/image380.png"/><Relationship Id="rId10" Type="http://schemas.openxmlformats.org/officeDocument/2006/relationships/image" Target="../media/image430.png"/><Relationship Id="rId4" Type="http://schemas.openxmlformats.org/officeDocument/2006/relationships/image" Target="../media/image370.png"/><Relationship Id="rId9" Type="http://schemas.openxmlformats.org/officeDocument/2006/relationships/image" Target="../media/image420.png"/><Relationship Id="rId14" Type="http://schemas.openxmlformats.org/officeDocument/2006/relationships/image" Target="../media/image480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13" Type="http://schemas.openxmlformats.org/officeDocument/2006/relationships/image" Target="../media/image450.png"/><Relationship Id="rId3" Type="http://schemas.openxmlformats.org/officeDocument/2006/relationships/image" Target="../media/image110.png"/><Relationship Id="rId7" Type="http://schemas.openxmlformats.org/officeDocument/2006/relationships/image" Target="../media/image390.png"/><Relationship Id="rId12" Type="http://schemas.openxmlformats.org/officeDocument/2006/relationships/image" Target="../media/image440.png"/><Relationship Id="rId17" Type="http://schemas.openxmlformats.org/officeDocument/2006/relationships/image" Target="../media/image52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0.png"/><Relationship Id="rId11" Type="http://schemas.openxmlformats.org/officeDocument/2006/relationships/image" Target="../media/image430.png"/><Relationship Id="rId5" Type="http://schemas.openxmlformats.org/officeDocument/2006/relationships/image" Target="../media/image370.png"/><Relationship Id="rId15" Type="http://schemas.openxmlformats.org/officeDocument/2006/relationships/image" Target="../media/image500.png"/><Relationship Id="rId10" Type="http://schemas.openxmlformats.org/officeDocument/2006/relationships/image" Target="../media/image420.png"/><Relationship Id="rId9" Type="http://schemas.openxmlformats.org/officeDocument/2006/relationships/image" Target="../media/image410.png"/><Relationship Id="rId14" Type="http://schemas.openxmlformats.org/officeDocument/2006/relationships/image" Target="../media/image46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13" Type="http://schemas.openxmlformats.org/officeDocument/2006/relationships/image" Target="../media/image450.png"/><Relationship Id="rId3" Type="http://schemas.openxmlformats.org/officeDocument/2006/relationships/image" Target="../media/image111.png"/><Relationship Id="rId7" Type="http://schemas.openxmlformats.org/officeDocument/2006/relationships/image" Target="../media/image390.png"/><Relationship Id="rId12" Type="http://schemas.openxmlformats.org/officeDocument/2006/relationships/image" Target="../media/image440.png"/><Relationship Id="rId17" Type="http://schemas.openxmlformats.org/officeDocument/2006/relationships/image" Target="../media/image52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0.png"/><Relationship Id="rId11" Type="http://schemas.openxmlformats.org/officeDocument/2006/relationships/image" Target="../media/image430.png"/><Relationship Id="rId5" Type="http://schemas.openxmlformats.org/officeDocument/2006/relationships/image" Target="../media/image370.png"/><Relationship Id="rId15" Type="http://schemas.openxmlformats.org/officeDocument/2006/relationships/image" Target="../media/image500.png"/><Relationship Id="rId10" Type="http://schemas.openxmlformats.org/officeDocument/2006/relationships/image" Target="../media/image420.png"/><Relationship Id="rId9" Type="http://schemas.openxmlformats.org/officeDocument/2006/relationships/image" Target="../media/image410.png"/><Relationship Id="rId14" Type="http://schemas.openxmlformats.org/officeDocument/2006/relationships/image" Target="../media/image460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5CD72-ECA5-4EEE-A0BA-8351D0199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" y="0"/>
            <a:ext cx="12191999" cy="685800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de-DE" sz="2000">
                <a:solidFill>
                  <a:schemeClr val="bg1">
                    <a:lumMod val="65000"/>
                  </a:schemeClr>
                </a:solidFill>
              </a:rPr>
              <a:t>Final Master Talk</a:t>
            </a:r>
            <a:br>
              <a:rPr lang="de-DE" sz="2000">
                <a:solidFill>
                  <a:schemeClr val="bg1">
                    <a:lumMod val="65000"/>
                  </a:schemeClr>
                </a:solidFill>
              </a:rPr>
            </a:br>
            <a:r>
              <a:rPr lang="de-DE">
                <a:solidFill>
                  <a:schemeClr val="accent2"/>
                </a:solidFill>
              </a:rPr>
              <a:t>Mechanising Set Theory in Coq</a:t>
            </a:r>
            <a:br>
              <a:rPr lang="de-DE">
                <a:solidFill>
                  <a:schemeClr val="accent2"/>
                </a:solidFill>
              </a:rPr>
            </a:br>
            <a:r>
              <a:rPr lang="en-US" sz="3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The Generalised Continuum Hypothesis</a:t>
            </a:r>
            <a:br>
              <a:rPr lang="en-US" sz="3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en-US" sz="3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and the Axiom of Choice</a:t>
            </a: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Felix Rech</a:t>
            </a: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Advisor: Dominik Kirst</a:t>
            </a: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June 26, 2020</a:t>
            </a:r>
            <a:endParaRPr lang="de-DE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94431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0760D-6544-4CEB-BEBB-07D060AE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31"/>
            <a:ext cx="10515600" cy="1325563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Ordinals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 – Canonical Well-Ordered Sets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BBD4D5-66D9-4537-BBA5-F6FBC4EB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4542962-FC1A-4700-A13E-31C34F7F93E2}"/>
                  </a:ext>
                </a:extLst>
              </p:cNvPr>
              <p:cNvSpPr txBox="1"/>
              <p:nvPr/>
            </p:nvSpPr>
            <p:spPr>
              <a:xfrm>
                <a:off x="838200" y="1997217"/>
                <a:ext cx="575369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GB" sz="2000">
                    <a:solidFill>
                      <a:schemeClr val="accent2"/>
                    </a:solidFill>
                  </a:rPr>
                  <a:t>Definition</a:t>
                </a:r>
              </a:p>
              <a:p>
                <a:r>
                  <a:rPr lang="en-GB" sz="2000"/>
                  <a:t>An ordinal is a transitive set that is well-ordered by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4542962-FC1A-4700-A13E-31C34F7F9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97217"/>
                <a:ext cx="5753691" cy="800219"/>
              </a:xfrm>
              <a:prstGeom prst="rect">
                <a:avLst/>
              </a:prstGeom>
              <a:blipFill>
                <a:blip r:embed="rId2"/>
                <a:stretch>
                  <a:fillRect l="-1166" r="-212" b="-12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68311898-3393-4BB7-9EBE-8E06914CD7DD}"/>
              </a:ext>
            </a:extLst>
          </p:cNvPr>
          <p:cNvSpPr txBox="1"/>
          <p:nvPr/>
        </p:nvSpPr>
        <p:spPr>
          <a:xfrm>
            <a:off x="1309401" y="4333461"/>
            <a:ext cx="9573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/>
              <a:t>Every well-ordered set has exactly one order-isomorphic ordinal.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30868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4A6A-8004-4C20-967A-F4062CD2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11</a:t>
            </a:fld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09A8B1-89D1-4509-9BE1-7B07AD4BC444}"/>
              </a:ext>
            </a:extLst>
          </p:cNvPr>
          <p:cNvSpPr txBox="1">
            <a:spLocks/>
          </p:cNvSpPr>
          <p:nvPr/>
        </p:nvSpPr>
        <p:spPr>
          <a:xfrm>
            <a:off x="838200" y="5628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>
                <a:solidFill>
                  <a:schemeClr val="accent2"/>
                </a:solidFill>
              </a:rPr>
              <a:t>The Hartogs </a:t>
            </a:r>
            <a:r>
              <a:rPr lang="de-DE" dirty="0">
                <a:solidFill>
                  <a:schemeClr val="accent2"/>
                </a:solidFill>
              </a:rPr>
              <a:t>N</a:t>
            </a:r>
            <a:r>
              <a:rPr lang="de-DE">
                <a:solidFill>
                  <a:schemeClr val="accent2"/>
                </a:solidFill>
              </a:rPr>
              <a:t>umber</a:t>
            </a:r>
            <a:r>
              <a:rPr lang="de-DE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[1915]</a:t>
            </a:r>
          </a:p>
          <a:p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de-DE" sz="3200" i="1" dirty="0">
                <a:solidFill>
                  <a:schemeClr val="accent1"/>
                </a:solidFill>
              </a:rPr>
              <a:t>big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ordinal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/>
              <p:nvPr/>
            </p:nvSpPr>
            <p:spPr>
              <a:xfrm>
                <a:off x="4119631" y="2415763"/>
                <a:ext cx="439036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3200" i="1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32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𝑂𝑟𝑑</m:t>
                          </m:r>
                          <m:r>
                            <a:rPr lang="de-DE" sz="32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DE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sz="3200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DE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DDF09C-BFD9-48D4-9F85-02BA37ED2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631" y="2415763"/>
                <a:ext cx="439036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1">
                <a:extLst>
                  <a:ext uri="{FF2B5EF4-FFF2-40B4-BE49-F238E27FC236}">
                    <a16:creationId xmlns:a16="http://schemas.microsoft.com/office/drawing/2014/main" id="{7C87ACFE-E89B-486F-82A1-17DFCD45B558}"/>
                  </a:ext>
                </a:extLst>
              </p:cNvPr>
              <p:cNvSpPr/>
              <p:nvPr/>
            </p:nvSpPr>
            <p:spPr>
              <a:xfrm>
                <a:off x="4690197" y="3625447"/>
                <a:ext cx="2811604" cy="3359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>
                    <a:latin typeface="Calibri" panose="020F0502020204030204" pitchFamily="34" charset="0"/>
                    <a:cs typeface="Calibri" panose="020F0502020204030204" pitchFamily="34" charset="0"/>
                  </a:rPr>
                  <a:t>Important properties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latin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de-DE" sz="240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40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/>
                  <a:t> is </a:t>
                </a:r>
                <a:r>
                  <a:rPr lang="de-DE" sz="2400"/>
                  <a:t>an ordinal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≰</m:t>
                    </m:r>
                    <m:r>
                      <a:rPr lang="de-DE" sz="240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de-DE" sz="240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2400" dirty="0"/>
              </a:p>
            </p:txBody>
          </p:sp>
        </mc:Choice>
        <mc:Fallback>
          <p:sp>
            <p:nvSpPr>
              <p:cNvPr id="8" name="!!1">
                <a:extLst>
                  <a:ext uri="{FF2B5EF4-FFF2-40B4-BE49-F238E27FC236}">
                    <a16:creationId xmlns:a16="http://schemas.microsoft.com/office/drawing/2014/main" id="{7C87ACFE-E89B-486F-82A1-17DFCD45B5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197" y="3625447"/>
                <a:ext cx="2811604" cy="3359061"/>
              </a:xfrm>
              <a:prstGeom prst="rect">
                <a:avLst/>
              </a:prstGeom>
              <a:blipFill>
                <a:blip r:embed="rId3"/>
                <a:stretch>
                  <a:fillRect l="-3247" r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70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12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Axiom of choice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67459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13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</a:t>
                </a:r>
                <a:r>
                  <a:rPr lang="de-DE" sz="2400" dirty="0">
                    <a:solidFill>
                      <a:schemeClr val="accent1"/>
                    </a:solidFill>
                  </a:rPr>
                  <a:t>Well-ordering theorem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accent1"/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98820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Word"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14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57920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Word"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15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3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4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88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16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3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4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6988588" y="5442504"/>
                <a:ext cx="40197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588" y="5442504"/>
                <a:ext cx="401970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149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17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</a:t>
                </a:r>
                <a:r>
                  <a:rPr lang="de-DE" sz="2400" dirty="0">
                    <a:solidFill>
                      <a:schemeClr val="accent1"/>
                    </a:solidFill>
                  </a:rPr>
                  <a:t>large enough</a:t>
                </a: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3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4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6390161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161" y="5442504"/>
                <a:ext cx="1598835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5433869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869" y="5442504"/>
                <a:ext cx="29976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8645514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514" y="5442504"/>
                <a:ext cx="29976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6637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0">
        <p159:morph option="byWord"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7695089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089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18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3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</a:t>
                </a:r>
                <a:r>
                  <a:rPr lang="de-DE" sz="2400" dirty="0">
                    <a:solidFill>
                      <a:schemeClr val="accent1"/>
                    </a:solidFill>
                  </a:rPr>
                  <a:t>large enough</a:t>
                </a:r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4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5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6086333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333" y="5442504"/>
                <a:ext cx="29976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9302744" y="5442504"/>
                <a:ext cx="2885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2744" y="5442504"/>
                <a:ext cx="288541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59116CF-098E-4C3B-93F8-1039F395A080}"/>
                  </a:ext>
                </a:extLst>
              </p:cNvPr>
              <p:cNvSpPr txBox="1"/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59116CF-098E-4C3B-93F8-1039F395A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C9327BA1-572C-4B93-9BAF-A13761AEAF94}"/>
              </a:ext>
            </a:extLst>
          </p:cNvPr>
          <p:cNvCxnSpPr>
            <a:endCxn id="14" idx="0"/>
          </p:cNvCxnSpPr>
          <p:nvPr/>
        </p:nvCxnSpPr>
        <p:spPr>
          <a:xfrm rot="16200000" flipH="1">
            <a:off x="7429561" y="2538385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490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5094745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745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19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3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4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5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4786155" y="5442504"/>
                <a:ext cx="2885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155" y="5442504"/>
                <a:ext cx="288541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7997806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806" y="5442504"/>
                <a:ext cx="29976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4A323-86B0-4750-8117-DADDACEAF7DC}"/>
                  </a:ext>
                </a:extLst>
              </p:cNvPr>
              <p:cNvSpPr txBox="1"/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4A323-86B0-4750-8117-DADDACEAF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ADAD3040-C74B-4EDC-9294-AC5F51083EED}"/>
              </a:ext>
            </a:extLst>
          </p:cNvPr>
          <p:cNvCxnSpPr>
            <a:endCxn id="14" idx="0"/>
          </p:cNvCxnSpPr>
          <p:nvPr/>
        </p:nvCxnSpPr>
        <p:spPr>
          <a:xfrm rot="16200000" flipH="1">
            <a:off x="7429561" y="2538385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A4E28A2-BA0C-47FF-B362-78B7456A4FF9}"/>
              </a:ext>
            </a:extLst>
          </p:cNvPr>
          <p:cNvCxnSpPr>
            <a:cxnSpLocks/>
          </p:cNvCxnSpPr>
          <p:nvPr/>
        </p:nvCxnSpPr>
        <p:spPr>
          <a:xfrm flipV="1">
            <a:off x="5094745" y="5638800"/>
            <a:ext cx="1100321" cy="2438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5872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91EC7-BF47-43B4-B269-A09CC21F2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Project Overview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38FBA9-057B-441D-B2BD-50ABE59F69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/>
                  <a:t>Sierpinski’s theorem  (in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/>
                  <a:t>)</a:t>
                </a:r>
              </a:p>
              <a:p>
                <a:r>
                  <a:rPr lang="en-US"/>
                  <a:t>Reification in first-order logic</a:t>
                </a:r>
              </a:p>
              <a:p>
                <a:r>
                  <a:rPr lang="en-US"/>
                  <a:t>Relative consistency of the axiom of choice  (in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𝑍𝐹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/>
                  <a:t>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38FBA9-057B-441D-B2BD-50ABE59F69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3A832-2A1D-43CE-A92B-B23E0A24F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79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5094745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745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20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3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4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5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806" y="5442504"/>
                <a:ext cx="9007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92" y="5442504"/>
                <a:ext cx="90075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4786149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149" y="5442504"/>
                <a:ext cx="29976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7997806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806" y="5442504"/>
                <a:ext cx="29976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4A323-86B0-4750-8117-DADDACEAF7DC}"/>
                  </a:ext>
                </a:extLst>
              </p:cNvPr>
              <p:cNvSpPr txBox="1"/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4A323-86B0-4750-8117-DADDACEAF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ADAD3040-C74B-4EDC-9294-AC5F51083EED}"/>
              </a:ext>
            </a:extLst>
          </p:cNvPr>
          <p:cNvCxnSpPr>
            <a:endCxn id="14" idx="0"/>
          </p:cNvCxnSpPr>
          <p:nvPr/>
        </p:nvCxnSpPr>
        <p:spPr>
          <a:xfrm rot="16200000" flipH="1">
            <a:off x="7429561" y="2538385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5214FF-DDD0-4526-A860-FBDAE82C55BA}"/>
                  </a:ext>
                </a:extLst>
              </p:cNvPr>
              <p:cNvSpPr txBox="1"/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5214FF-DDD0-4526-A860-FBDAE82C5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BD1EAF28-8F8D-4689-8208-C2EB92E6382E}"/>
              </a:ext>
            </a:extLst>
          </p:cNvPr>
          <p:cNvCxnSpPr>
            <a:cxnSpLocks/>
            <a:endCxn id="16" idx="0"/>
          </p:cNvCxnSpPr>
          <p:nvPr/>
        </p:nvCxnSpPr>
        <p:spPr>
          <a:xfrm rot="5400000">
            <a:off x="6221698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B963430-CC0C-4B4B-BDCD-7A9AEED0C999}"/>
              </a:ext>
            </a:extLst>
          </p:cNvPr>
          <p:cNvCxnSpPr>
            <a:cxnSpLocks/>
          </p:cNvCxnSpPr>
          <p:nvPr/>
        </p:nvCxnSpPr>
        <p:spPr>
          <a:xfrm flipV="1">
            <a:off x="5094745" y="5638800"/>
            <a:ext cx="1100321" cy="24384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6340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8308090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8090" y="5442504"/>
                <a:ext cx="900759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258287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876" y="5442504"/>
                <a:ext cx="900759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5096445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445" y="5442504"/>
                <a:ext cx="159883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4140153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153" y="5442504"/>
                <a:ext cx="29976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7351798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798" y="5442504"/>
                <a:ext cx="299762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21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7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8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9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481964-37F3-4F6D-BB1C-A88A368ABFD0}"/>
                  </a:ext>
                </a:extLst>
              </p:cNvPr>
              <p:cNvSpPr txBox="1"/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481964-37F3-4F6D-BB1C-A88A368ABF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AD9435E2-E3F2-437F-B659-9031ADF2A864}"/>
              </a:ext>
            </a:extLst>
          </p:cNvPr>
          <p:cNvCxnSpPr>
            <a:endCxn id="13" idx="0"/>
          </p:cNvCxnSpPr>
          <p:nvPr/>
        </p:nvCxnSpPr>
        <p:spPr>
          <a:xfrm rot="16200000" flipH="1">
            <a:off x="7429561" y="2538385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9B86501-BBB3-4364-AA7A-070C6EA50AAA}"/>
                  </a:ext>
                </a:extLst>
              </p:cNvPr>
              <p:cNvSpPr txBox="1"/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9B86501-BBB3-4364-AA7A-070C6EA50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5A6BCB98-3DF2-4E12-81F0-A936CB49B78B}"/>
              </a:ext>
            </a:extLst>
          </p:cNvPr>
          <p:cNvCxnSpPr>
            <a:cxnSpLocks/>
            <a:endCxn id="15" idx="0"/>
          </p:cNvCxnSpPr>
          <p:nvPr/>
        </p:nvCxnSpPr>
        <p:spPr>
          <a:xfrm rot="5400000">
            <a:off x="6221698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32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6403855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55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8310572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0572" y="5442504"/>
                <a:ext cx="900759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2585358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358" y="5442504"/>
                <a:ext cx="900759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4795099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099" y="5442504"/>
                <a:ext cx="29976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8011510" y="5442504"/>
                <a:ext cx="2885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1510" y="5442504"/>
                <a:ext cx="288541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22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7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8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9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F87EFD2-2055-4305-844E-05243733ABBE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F87EFD2-2055-4305-844E-05243733A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3E273A-800A-4C55-8D2F-56EFA4C3460A}"/>
                  </a:ext>
                </a:extLst>
              </p:cNvPr>
              <p:cNvSpPr txBox="1"/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3E273A-800A-4C55-8D2F-56EFA4C346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E713C484-EE70-453B-87BD-98C0C63E2CCC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 rot="16200000" flipH="1">
            <a:off x="7429561" y="2538385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AB49EAA-EC19-43DC-BFB9-EB3638F94879}"/>
                  </a:ext>
                </a:extLst>
              </p:cNvPr>
              <p:cNvSpPr txBox="1"/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AB49EAA-EC19-43DC-BFB9-EB3638F94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3882F88A-7DD1-4389-9EBB-B232F1D1105A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 rot="5400000">
            <a:off x="6221698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9A776CE-66D7-4F16-B46A-EC868F5F2CF7}"/>
                  </a:ext>
                </a:extLst>
              </p:cNvPr>
              <p:cNvSpPr txBox="1"/>
              <p:nvPr/>
            </p:nvSpPr>
            <p:spPr>
              <a:xfrm>
                <a:off x="5824393" y="4021567"/>
                <a:ext cx="217315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US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9A776CE-66D7-4F16-B46A-EC868F5F2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393" y="4021567"/>
                <a:ext cx="2173159" cy="923330"/>
              </a:xfrm>
              <a:prstGeom prst="rect">
                <a:avLst/>
              </a:prstGeom>
              <a:blipFill>
                <a:blip r:embed="rId13"/>
                <a:stretch>
                  <a:fillRect b="-18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5774DB3D-5E76-4E62-AA6F-485EAF09DE32}"/>
              </a:ext>
            </a:extLst>
          </p:cNvPr>
          <p:cNvCxnSpPr>
            <a:cxnSpLocks/>
            <a:stCxn id="19" idx="2"/>
            <a:endCxn id="21" idx="0"/>
          </p:cNvCxnSpPr>
          <p:nvPr/>
        </p:nvCxnSpPr>
        <p:spPr>
          <a:xfrm rot="16200000" flipH="1">
            <a:off x="6202859" y="3313458"/>
            <a:ext cx="224139" cy="119208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5627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/>
              <p:nvPr/>
            </p:nvSpPr>
            <p:spPr>
              <a:xfrm>
                <a:off x="3800625" y="5442504"/>
                <a:ext cx="15988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EBBEEB-8CB4-441F-88FB-1B99D4452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625" y="5442504"/>
                <a:ext cx="159883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/>
              <p:nvPr/>
            </p:nvSpPr>
            <p:spPr>
              <a:xfrm>
                <a:off x="8307686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1787C-B6BD-46C4-91CA-E215B3F6F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7686" y="5442504"/>
                <a:ext cx="900759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/>
              <p:nvPr/>
            </p:nvSpPr>
            <p:spPr>
              <a:xfrm>
                <a:off x="2582472" y="5442504"/>
                <a:ext cx="900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657B341-C03A-4C70-B14C-1910AFDB7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472" y="5442504"/>
                <a:ext cx="900759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/>
              <p:nvPr/>
            </p:nvSpPr>
            <p:spPr>
              <a:xfrm>
                <a:off x="3492035" y="5442504"/>
                <a:ext cx="2885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!!left">
                <a:extLst>
                  <a:ext uri="{FF2B5EF4-FFF2-40B4-BE49-F238E27FC236}">
                    <a16:creationId xmlns:a16="http://schemas.microsoft.com/office/drawing/2014/main" id="{4CF2FEDB-774A-4918-960C-179857DE2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035" y="5442504"/>
                <a:ext cx="288541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/>
              <p:nvPr/>
            </p:nvSpPr>
            <p:spPr>
              <a:xfrm>
                <a:off x="6703686" y="5442504"/>
                <a:ext cx="29976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0" name="!!right">
                <a:extLst>
                  <a:ext uri="{FF2B5EF4-FFF2-40B4-BE49-F238E27FC236}">
                    <a16:creationId xmlns:a16="http://schemas.microsoft.com/office/drawing/2014/main" id="{2746648B-82C8-4D98-BF51-2271764C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686" y="5442504"/>
                <a:ext cx="299762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23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7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8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9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7C7351-8C34-42AA-BA9E-F6958041AB50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7C7351-8C34-42AA-BA9E-F6958041A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65E04D7-E2B4-4B56-8D75-CD8F57B6A6DC}"/>
                  </a:ext>
                </a:extLst>
              </p:cNvPr>
              <p:cNvSpPr txBox="1"/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65E04D7-E2B4-4B56-8D75-CD8F57B6A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blipFill>
                <a:blip r:embed="rId11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B95EA094-B00F-48C3-8FD8-2AD06B872FB8}"/>
              </a:ext>
            </a:extLst>
          </p:cNvPr>
          <p:cNvCxnSpPr>
            <a:stCxn id="18" idx="2"/>
            <a:endCxn id="19" idx="0"/>
          </p:cNvCxnSpPr>
          <p:nvPr/>
        </p:nvCxnSpPr>
        <p:spPr>
          <a:xfrm rot="16200000" flipH="1">
            <a:off x="7429561" y="2538385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767758-E8D4-4DDD-BF1B-4568CFC0B07F}"/>
                  </a:ext>
                </a:extLst>
              </p:cNvPr>
              <p:cNvSpPr txBox="1"/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767758-E8D4-4DDD-BF1B-4568CFC0B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C22DACB6-35D5-4110-9B05-2605062D39CD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>
          <a:xfrm rot="5400000">
            <a:off x="6221698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1682D9B-DA6A-4339-B810-AC99B262AAAC}"/>
                  </a:ext>
                </a:extLst>
              </p:cNvPr>
              <p:cNvSpPr txBox="1"/>
              <p:nvPr/>
            </p:nvSpPr>
            <p:spPr>
              <a:xfrm>
                <a:off x="3457579" y="4021567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1682D9B-DA6A-4339-B810-AC99B262A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79" y="4021567"/>
                <a:ext cx="2106859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E39ADD9-84C7-4D0C-B7E2-C4C6A8739B11}"/>
                  </a:ext>
                </a:extLst>
              </p:cNvPr>
              <p:cNvSpPr txBox="1"/>
              <p:nvPr/>
            </p:nvSpPr>
            <p:spPr>
              <a:xfrm>
                <a:off x="5824393" y="4021567"/>
                <a:ext cx="217315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US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E39ADD9-84C7-4D0C-B7E2-C4C6A8739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393" y="4021567"/>
                <a:ext cx="2173159" cy="923330"/>
              </a:xfrm>
              <a:prstGeom prst="rect">
                <a:avLst/>
              </a:prstGeom>
              <a:blipFill>
                <a:blip r:embed="rId14"/>
                <a:stretch>
                  <a:fillRect b="-18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00B38F0F-02A8-408E-99E1-695B1EBE0D60}"/>
              </a:ext>
            </a:extLst>
          </p:cNvPr>
          <p:cNvCxnSpPr>
            <a:cxnSpLocks/>
            <a:stCxn id="21" idx="2"/>
            <a:endCxn id="23" idx="0"/>
          </p:cNvCxnSpPr>
          <p:nvPr/>
        </p:nvCxnSpPr>
        <p:spPr>
          <a:xfrm rot="5400000">
            <a:off x="5002878" y="3305566"/>
            <a:ext cx="224139" cy="1207875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4A9157C3-A13D-4A7E-8D36-F163AD86C66B}"/>
              </a:ext>
            </a:extLst>
          </p:cNvPr>
          <p:cNvCxnSpPr>
            <a:cxnSpLocks/>
            <a:stCxn id="21" idx="2"/>
            <a:endCxn id="24" idx="0"/>
          </p:cNvCxnSpPr>
          <p:nvPr/>
        </p:nvCxnSpPr>
        <p:spPr>
          <a:xfrm rot="16200000" flipH="1">
            <a:off x="6202859" y="3313458"/>
            <a:ext cx="224139" cy="119208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6035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BB9D-E7E1-4797-854C-161AD58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Sierpiński‘s Theorem 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</a:rPr>
              <a:t>[1947]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B8BF-1478-4E56-A095-38FC9B0C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24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/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sz="2400" dirty="0"/>
                  <a:t>Generalized continuum hypothesis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 Well-ordering theorem 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85000"/>
                      </a:schemeClr>
                    </a:solidFill>
                  </a:rPr>
                  <a:t>  Axiom of choice</a:t>
                </a:r>
                <a:endParaRPr lang="de-DE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DE53E5-E347-45F6-A7BF-441CBDACC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1362"/>
                <a:ext cx="10515600" cy="461665"/>
              </a:xfrm>
              <a:prstGeom prst="rect">
                <a:avLst/>
              </a:prstGeom>
              <a:blipFill>
                <a:blip r:embed="rId2"/>
                <a:stretch>
                  <a:fillRect l="-928" t="-10667" r="-4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/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Fix a set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 (w.l.o.g. large enough).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DB2830-25AC-4F42-B3AB-A78B16843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65870"/>
                <a:ext cx="5429865" cy="461665"/>
              </a:xfrm>
              <a:prstGeom prst="rect">
                <a:avLst/>
              </a:prstGeom>
              <a:blipFill>
                <a:blip r:embed="rId3"/>
                <a:stretch>
                  <a:fillRect l="-17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/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We show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ℵ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D5954-CA87-4762-A246-A03903EB6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579" y="1865876"/>
                <a:ext cx="4164227" cy="461665"/>
              </a:xfrm>
              <a:prstGeom prst="rect">
                <a:avLst/>
              </a:prstGeom>
              <a:blipFill>
                <a:blip r:embed="rId4"/>
                <a:stretch>
                  <a:fillRect t="-10526" r="-21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/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EADEF2-EA36-49D6-8F94-35195E73D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60" y="2462253"/>
                <a:ext cx="210685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B55A7F-F7BE-4627-BFE5-C42B21F9F95A}"/>
                  </a:ext>
                </a:extLst>
              </p:cNvPr>
              <p:cNvSpPr txBox="1"/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DE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B55A7F-F7BE-4627-BFE5-C42B21F9F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694" y="3243430"/>
                <a:ext cx="2105833" cy="923330"/>
              </a:xfrm>
              <a:prstGeom prst="rect">
                <a:avLst/>
              </a:prstGeom>
              <a:blipFill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8EC0E70-4658-427D-A20C-242CA8891C54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 rot="16200000" flipH="1">
            <a:off x="7429561" y="2538385"/>
            <a:ext cx="227179" cy="1182921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94BEFFC-F0DD-4FBF-ADFF-178C08BB601F}"/>
                  </a:ext>
                </a:extLst>
              </p:cNvPr>
              <p:cNvSpPr txBox="1"/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94BEFFC-F0DD-4FBF-ADFF-178C08BB6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54" y="3243430"/>
                <a:ext cx="2106859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37DB52C2-5CFB-48E2-B02E-DB14E45EFC31}"/>
              </a:ext>
            </a:extLst>
          </p:cNvPr>
          <p:cNvCxnSpPr>
            <a:cxnSpLocks/>
            <a:stCxn id="11" idx="2"/>
            <a:endCxn id="19" idx="0"/>
          </p:cNvCxnSpPr>
          <p:nvPr/>
        </p:nvCxnSpPr>
        <p:spPr>
          <a:xfrm rot="5400000">
            <a:off x="6221698" y="2513437"/>
            <a:ext cx="227179" cy="1232806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FA46D27-59F1-4089-9ED6-BDE91EED3020}"/>
                  </a:ext>
                </a:extLst>
              </p:cNvPr>
              <p:cNvSpPr txBox="1"/>
              <p:nvPr/>
            </p:nvSpPr>
            <p:spPr>
              <a:xfrm>
                <a:off x="5824393" y="4021567"/>
                <a:ext cx="217315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US" sz="2400" dirty="0"/>
              </a:p>
              <a:p>
                <a:pPr algn="ctr"/>
                <a:r>
                  <a:rPr lang="de-DE" sz="2400" dirty="0"/>
                  <a:t> </a:t>
                </a:r>
                <a:r>
                  <a:rPr lang="en-US" sz="2400" dirty="0">
                    <a:solidFill>
                      <a:schemeClr val="accent6"/>
                    </a:solidFill>
                  </a:rPr>
                  <a:t>✓</a:t>
                </a:r>
                <a:endParaRPr lang="de-DE" sz="24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FA46D27-59F1-4089-9ED6-BDE91EED3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393" y="4021567"/>
                <a:ext cx="2173159" cy="923330"/>
              </a:xfrm>
              <a:prstGeom prst="rect">
                <a:avLst/>
              </a:prstGeom>
              <a:blipFill>
                <a:blip r:embed="rId8"/>
                <a:stretch>
                  <a:fillRect b="-18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671FF7DA-025E-4919-9AF4-F4285780A7F1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rot="5400000">
            <a:off x="5002878" y="3305566"/>
            <a:ext cx="224139" cy="1207875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C6C50ABE-E652-4A51-B8E1-5A5D9A0778DC}"/>
              </a:ext>
            </a:extLst>
          </p:cNvPr>
          <p:cNvCxnSpPr>
            <a:cxnSpLocks/>
            <a:stCxn id="19" idx="2"/>
            <a:endCxn id="23" idx="0"/>
          </p:cNvCxnSpPr>
          <p:nvPr/>
        </p:nvCxnSpPr>
        <p:spPr>
          <a:xfrm rot="16200000" flipH="1">
            <a:off x="6202859" y="3313458"/>
            <a:ext cx="224139" cy="119208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32FA97-1D4C-45A0-9CF2-F7B3C2859B11}"/>
                  </a:ext>
                </a:extLst>
              </p:cNvPr>
              <p:cNvSpPr txBox="1"/>
              <p:nvPr/>
            </p:nvSpPr>
            <p:spPr>
              <a:xfrm>
                <a:off x="3457579" y="4021567"/>
                <a:ext cx="21068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𝒫</m:t>
                          </m:r>
                        </m:e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32FA97-1D4C-45A0-9CF2-F7B3C2859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79" y="4021567"/>
                <a:ext cx="2106859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223CD252-C114-466E-B060-6694974AF957}"/>
              </a:ext>
            </a:extLst>
          </p:cNvPr>
          <p:cNvGrpSpPr/>
          <p:nvPr/>
        </p:nvGrpSpPr>
        <p:grpSpPr>
          <a:xfrm>
            <a:off x="2351043" y="4575564"/>
            <a:ext cx="4446796" cy="1153550"/>
            <a:chOff x="2351043" y="4575564"/>
            <a:chExt cx="4446796" cy="11535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565C07BD-0494-400C-8C3A-BB582E43C976}"/>
                    </a:ext>
                  </a:extLst>
                </p:cNvPr>
                <p:cNvSpPr txBox="1"/>
                <p:nvPr/>
              </p:nvSpPr>
              <p:spPr>
                <a:xfrm>
                  <a:off x="2351043" y="4799704"/>
                  <a:ext cx="1896930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  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ℵ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𝒫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565C07BD-0494-400C-8C3A-BB582E43C9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1043" y="4799704"/>
                  <a:ext cx="1896930" cy="55399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B2EDA530-AA30-45C4-AD93-199D7721D2A7}"/>
                    </a:ext>
                  </a:extLst>
                </p:cNvPr>
                <p:cNvSpPr txBox="1"/>
                <p:nvPr/>
              </p:nvSpPr>
              <p:spPr>
                <a:xfrm>
                  <a:off x="4624680" y="4805784"/>
                  <a:ext cx="2173159" cy="92333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𝒫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ℵ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     </m:t>
                        </m:r>
                      </m:oMath>
                    </m:oMathPara>
                  </a14:m>
                  <a:endParaRPr lang="en-US" sz="2400" dirty="0"/>
                </a:p>
                <a:p>
                  <a:pPr algn="ctr"/>
                  <a:r>
                    <a:rPr lang="de-DE" sz="2400" dirty="0"/>
                    <a:t> </a:t>
                  </a:r>
                  <a:r>
                    <a:rPr lang="en-US" sz="2400" dirty="0">
                      <a:solidFill>
                        <a:schemeClr val="accent6"/>
                      </a:solidFill>
                    </a:rPr>
                    <a:t>✓</a:t>
                  </a:r>
                  <a:endParaRPr lang="de-DE" sz="24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B2EDA530-AA30-45C4-AD93-199D7721D2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4680" y="4805784"/>
                  <a:ext cx="2173159" cy="923330"/>
                </a:xfrm>
                <a:prstGeom prst="rect">
                  <a:avLst/>
                </a:prstGeom>
                <a:blipFill>
                  <a:blip r:embed="rId11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056F15A5-2FA1-4FFE-AA7D-7236FFF2ABC2}"/>
                </a:ext>
              </a:extLst>
            </p:cNvPr>
            <p:cNvCxnSpPr>
              <a:cxnSpLocks/>
              <a:stCxn id="20" idx="2"/>
              <a:endCxn id="21" idx="0"/>
            </p:cNvCxnSpPr>
            <p:nvPr/>
          </p:nvCxnSpPr>
          <p:spPr>
            <a:xfrm rot="5400000">
              <a:off x="3793187" y="4081887"/>
              <a:ext cx="224139" cy="121149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or: Elbow 41">
              <a:extLst>
                <a:ext uri="{FF2B5EF4-FFF2-40B4-BE49-F238E27FC236}">
                  <a16:creationId xmlns:a16="http://schemas.microsoft.com/office/drawing/2014/main" id="{91B2E8C4-D598-4358-B62B-3621DB8D898E}"/>
                </a:ext>
              </a:extLst>
            </p:cNvPr>
            <p:cNvCxnSpPr>
              <a:cxnSpLocks/>
              <a:stCxn id="20" idx="2"/>
              <a:endCxn id="24" idx="0"/>
            </p:cNvCxnSpPr>
            <p:nvPr/>
          </p:nvCxnSpPr>
          <p:spPr>
            <a:xfrm rot="16200000" flipH="1">
              <a:off x="4996022" y="4090545"/>
              <a:ext cx="230219" cy="120025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3A8C23E-D3FF-4823-97A6-643E14918080}"/>
              </a:ext>
            </a:extLst>
          </p:cNvPr>
          <p:cNvGrpSpPr/>
          <p:nvPr/>
        </p:nvGrpSpPr>
        <p:grpSpPr>
          <a:xfrm>
            <a:off x="1706638" y="5353701"/>
            <a:ext cx="3617113" cy="1156590"/>
            <a:chOff x="1706632" y="5353701"/>
            <a:chExt cx="3617113" cy="11565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4246611-E350-4FC2-9FEF-CB217EE8C699}"/>
                    </a:ext>
                  </a:extLst>
                </p:cNvPr>
                <p:cNvSpPr txBox="1"/>
                <p:nvPr/>
              </p:nvSpPr>
              <p:spPr>
                <a:xfrm>
                  <a:off x="1706632" y="5586961"/>
                  <a:ext cx="1136978" cy="92333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ℵ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</m:t>
                        </m:r>
                      </m:oMath>
                    </m:oMathPara>
                  </a14:m>
                  <a:endParaRPr lang="de-DE" sz="2400" dirty="0"/>
                </a:p>
                <a:p>
                  <a:pPr algn="ctr"/>
                  <a:r>
                    <a:rPr lang="en-US" sz="2400" dirty="0">
                      <a:solidFill>
                        <a:srgbClr val="FF6161"/>
                      </a:solidFill>
                    </a:rPr>
                    <a:t>🗲</a:t>
                  </a:r>
                  <a:endParaRPr lang="en-US" sz="24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4246611-E350-4FC2-9FEF-CB217EE8C6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632" y="5586961"/>
                  <a:ext cx="1136978" cy="923330"/>
                </a:xfrm>
                <a:prstGeom prst="rect">
                  <a:avLst/>
                </a:prstGeom>
                <a:blipFill>
                  <a:blip r:embed="rId12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9A218E8-880A-4523-866D-7E7D4847AC21}"/>
                    </a:ext>
                  </a:extLst>
                </p:cNvPr>
                <p:cNvSpPr txBox="1"/>
                <p:nvPr/>
              </p:nvSpPr>
              <p:spPr>
                <a:xfrm>
                  <a:off x="3427841" y="5586961"/>
                  <a:ext cx="1895904" cy="92333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𝒫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ℵ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    </m:t>
                        </m:r>
                      </m:oMath>
                    </m:oMathPara>
                  </a14:m>
                  <a:endParaRPr lang="en-US" sz="2400" dirty="0"/>
                </a:p>
                <a:p>
                  <a:pPr algn="ctr"/>
                  <a:r>
                    <a:rPr lang="de-DE" sz="2400" dirty="0"/>
                    <a:t> </a:t>
                  </a:r>
                  <a:r>
                    <a:rPr lang="en-US" sz="2400" dirty="0">
                      <a:solidFill>
                        <a:schemeClr val="accent6"/>
                      </a:solidFill>
                    </a:rPr>
                    <a:t>✓</a:t>
                  </a:r>
                  <a:endParaRPr lang="de-DE" sz="24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9A218E8-880A-4523-866D-7E7D4847AC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7841" y="5586961"/>
                  <a:ext cx="1895904" cy="923330"/>
                </a:xfrm>
                <a:prstGeom prst="rect">
                  <a:avLst/>
                </a:prstGeom>
                <a:blipFill>
                  <a:blip r:embed="rId13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6B3FCD29-33B5-4A6E-99EC-AFD9838FA8D8}"/>
                </a:ext>
              </a:extLst>
            </p:cNvPr>
            <p:cNvCxnSpPr>
              <a:cxnSpLocks/>
              <a:stCxn id="21" idx="2"/>
              <a:endCxn id="22" idx="0"/>
            </p:cNvCxnSpPr>
            <p:nvPr/>
          </p:nvCxnSpPr>
          <p:spPr>
            <a:xfrm rot="5400000">
              <a:off x="2670686" y="4958138"/>
              <a:ext cx="233259" cy="10243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or: Elbow 44">
              <a:extLst>
                <a:ext uri="{FF2B5EF4-FFF2-40B4-BE49-F238E27FC236}">
                  <a16:creationId xmlns:a16="http://schemas.microsoft.com/office/drawing/2014/main" id="{6E3F7B7D-4784-49E4-94FB-9A5CCC744952}"/>
                </a:ext>
              </a:extLst>
            </p:cNvPr>
            <p:cNvCxnSpPr>
              <a:cxnSpLocks/>
              <a:stCxn id="21" idx="2"/>
              <a:endCxn id="25" idx="0"/>
            </p:cNvCxnSpPr>
            <p:nvPr/>
          </p:nvCxnSpPr>
          <p:spPr>
            <a:xfrm rot="16200000" flipH="1">
              <a:off x="3721021" y="4932188"/>
              <a:ext cx="233259" cy="107628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376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E1A3-1D09-4F44-82B9-6463A2C6C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The Set Theory ZF</a:t>
            </a:r>
            <a:r>
              <a:rPr lang="en-GB" baseline="-25000">
                <a:solidFill>
                  <a:schemeClr val="accent2"/>
                </a:solidFill>
              </a:rPr>
              <a:t>2</a:t>
            </a:r>
            <a:endParaRPr lang="en-US" baseline="-2500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6C108E-B5BC-4A82-9398-3BF2BE18EF0B}"/>
                  </a:ext>
                </a:extLst>
              </p:cNvPr>
              <p:cNvSpPr txBox="1"/>
              <p:nvPr/>
            </p:nvSpPr>
            <p:spPr>
              <a:xfrm>
                <a:off x="2382471" y="4592498"/>
                <a:ext cx="16761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6C108E-B5BC-4A82-9398-3BF2BE18E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471" y="4592498"/>
                <a:ext cx="1676164" cy="307777"/>
              </a:xfrm>
              <a:prstGeom prst="rect">
                <a:avLst/>
              </a:prstGeom>
              <a:blipFill>
                <a:blip r:embed="rId2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354D97-48C1-4B67-BD5D-94E6F1CACEC9}"/>
                  </a:ext>
                </a:extLst>
              </p:cNvPr>
              <p:cNvSpPr txBox="1"/>
              <p:nvPr/>
            </p:nvSpPr>
            <p:spPr>
              <a:xfrm>
                <a:off x="4913129" y="4099534"/>
                <a:ext cx="16925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354D97-48C1-4B67-BD5D-94E6F1CAC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129" y="4099534"/>
                <a:ext cx="1692579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36E2C2D-90C9-497C-90C3-F212EF0F98E8}"/>
                  </a:ext>
                </a:extLst>
              </p:cNvPr>
              <p:cNvSpPr txBox="1"/>
              <p:nvPr/>
            </p:nvSpPr>
            <p:spPr>
              <a:xfrm>
                <a:off x="6306068" y="3175730"/>
                <a:ext cx="218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36E2C2D-90C9-497C-90C3-F212EF0F9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068" y="3175730"/>
                <a:ext cx="218008" cy="307777"/>
              </a:xfrm>
              <a:prstGeom prst="rect">
                <a:avLst/>
              </a:prstGeom>
              <a:blipFill>
                <a:blip r:embed="rId4"/>
                <a:stretch>
                  <a:fillRect l="-30556" r="-3333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490280-80E3-4E78-838E-F665F04592ED}"/>
                  </a:ext>
                </a:extLst>
              </p:cNvPr>
              <p:cNvSpPr txBox="1"/>
              <p:nvPr/>
            </p:nvSpPr>
            <p:spPr>
              <a:xfrm>
                <a:off x="1703441" y="3392622"/>
                <a:ext cx="6278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490280-80E3-4E78-838E-F665F0459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441" y="3392622"/>
                <a:ext cx="627800" cy="307777"/>
              </a:xfrm>
              <a:prstGeom prst="rect">
                <a:avLst/>
              </a:prstGeom>
              <a:blipFill>
                <a:blip r:embed="rId5"/>
                <a:stretch>
                  <a:fillRect l="-8738" t="-4000" r="-14563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A868792-1D1D-4E44-A5CF-032BC6382530}"/>
                  </a:ext>
                </a:extLst>
              </p:cNvPr>
              <p:cNvSpPr txBox="1"/>
              <p:nvPr/>
            </p:nvSpPr>
            <p:spPr>
              <a:xfrm>
                <a:off x="2937331" y="3656833"/>
                <a:ext cx="4192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⋃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A868792-1D1D-4E44-A5CF-032BC6382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331" y="3656833"/>
                <a:ext cx="419281" cy="307777"/>
              </a:xfrm>
              <a:prstGeom prst="rect">
                <a:avLst/>
              </a:prstGeom>
              <a:blipFill>
                <a:blip r:embed="rId6"/>
                <a:stretch>
                  <a:fillRect l="-15942" r="-13043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8F0EBD-9007-421A-BA4C-0F6D6089B7FF}"/>
                  </a:ext>
                </a:extLst>
              </p:cNvPr>
              <p:cNvSpPr txBox="1"/>
              <p:nvPr/>
            </p:nvSpPr>
            <p:spPr>
              <a:xfrm>
                <a:off x="3754816" y="2583588"/>
                <a:ext cx="6446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8F0EBD-9007-421A-BA4C-0F6D6089B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6" y="2583588"/>
                <a:ext cx="644664" cy="307777"/>
              </a:xfrm>
              <a:prstGeom prst="rect">
                <a:avLst/>
              </a:prstGeom>
              <a:blipFill>
                <a:blip r:embed="rId7"/>
                <a:stretch>
                  <a:fillRect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C00F81-E757-416A-81FA-2A8643BB14E0}"/>
                  </a:ext>
                </a:extLst>
              </p:cNvPr>
              <p:cNvSpPr txBox="1"/>
              <p:nvPr/>
            </p:nvSpPr>
            <p:spPr>
              <a:xfrm>
                <a:off x="4399480" y="3143028"/>
                <a:ext cx="116422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𝑛𝑢𝑚𝑒𝑟𝑎𝑙𝑠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C00F81-E757-416A-81FA-2A8643BB1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480" y="3143028"/>
                <a:ext cx="1164229" cy="307777"/>
              </a:xfrm>
              <a:prstGeom prst="rect">
                <a:avLst/>
              </a:prstGeom>
              <a:blipFill>
                <a:blip r:embed="rId8"/>
                <a:stretch>
                  <a:fillRect l="-4712" r="-471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BAA4516-1F51-4636-9565-F4EC4D09723E}"/>
              </a:ext>
            </a:extLst>
          </p:cNvPr>
          <p:cNvSpPr txBox="1"/>
          <p:nvPr/>
        </p:nvSpPr>
        <p:spPr>
          <a:xfrm>
            <a:off x="8038502" y="3226195"/>
            <a:ext cx="16407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extensionality</a:t>
            </a:r>
            <a:endParaRPr lang="en-US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70C31-C70E-4B85-8657-F13809FACD26}"/>
              </a:ext>
            </a:extLst>
          </p:cNvPr>
          <p:cNvSpPr txBox="1"/>
          <p:nvPr/>
        </p:nvSpPr>
        <p:spPr>
          <a:xfrm>
            <a:off x="8887458" y="4091545"/>
            <a:ext cx="1332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foundation</a:t>
            </a:r>
            <a:endParaRPr lang="en-US" sz="200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742AB609-AC63-40BF-B806-E4099385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25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F5D61-E3E1-435F-8891-DF81325AA426}"/>
                  </a:ext>
                </a:extLst>
              </p:cNvPr>
              <p:cNvSpPr txBox="1"/>
              <p:nvPr/>
            </p:nvSpPr>
            <p:spPr>
              <a:xfrm>
                <a:off x="3056534" y="5749606"/>
                <a:ext cx="607480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2000"/>
                  <a:t> with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/>
                  <a:t> is a model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/>
                  <a:t> if they satisfy those axioms.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F5D61-E3E1-435F-8891-DF81325AA4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534" y="5749606"/>
                <a:ext cx="6074805" cy="400110"/>
              </a:xfrm>
              <a:prstGeom prst="rect">
                <a:avLst/>
              </a:prstGeom>
              <a:blipFill>
                <a:blip r:embed="rId9"/>
                <a:stretch>
                  <a:fillRect t="-7576" r="-602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5">
                <a:extLst>
                  <a:ext uri="{FF2B5EF4-FFF2-40B4-BE49-F238E27FC236}">
                    <a16:creationId xmlns:a16="http://schemas.microsoft.com/office/drawing/2014/main" id="{F1509D79-7029-49A2-A50F-6017058805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de-DE" sz="2000" dirty="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𝑇𝑦𝑝𝑒</m:t>
                    </m:r>
                  </m:oMath>
                </a14:m>
                <a:r>
                  <a:rPr lang="de-DE" sz="2000">
                    <a:solidFill>
                      <a:schemeClr val="bg1">
                        <a:lumMod val="65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  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𝑃𝑟𝑜𝑝</m:t>
                    </m:r>
                  </m:oMath>
                </a14:m>
                <a:r>
                  <a:rPr lang="de-DE" sz="2000" b="1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de-DE" sz="20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Content Placeholder 5">
                <a:extLst>
                  <a:ext uri="{FF2B5EF4-FFF2-40B4-BE49-F238E27FC236}">
                    <a16:creationId xmlns:a16="http://schemas.microsoft.com/office/drawing/2014/main" id="{F1509D79-7029-49A2-A50F-601705880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  <a:blipFill>
                <a:blip r:embed="rId10"/>
                <a:stretch>
                  <a:fillRect l="-638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AD9954C-C269-4A09-B66F-BC250A79960D}"/>
              </a:ext>
            </a:extLst>
          </p:cNvPr>
          <p:cNvSpPr txBox="1"/>
          <p:nvPr/>
        </p:nvSpPr>
        <p:spPr>
          <a:xfrm>
            <a:off x="838200" y="2126577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>
                <a:solidFill>
                  <a:schemeClr val="accent2"/>
                </a:solidFill>
                <a:latin typeface="+mj-lt"/>
              </a:rPr>
              <a:t>Axioms</a:t>
            </a:r>
            <a:endParaRPr lang="en-US" sz="280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099C74-2C43-4F35-8454-305DDD273D9C}"/>
              </a:ext>
            </a:extLst>
          </p:cNvPr>
          <p:cNvSpPr/>
          <p:nvPr/>
        </p:nvSpPr>
        <p:spPr>
          <a:xfrm rot="21397593">
            <a:off x="1274460" y="2370623"/>
            <a:ext cx="5990494" cy="29273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97E318-FC9F-47CB-A433-16F83E8FDDE5}"/>
              </a:ext>
            </a:extLst>
          </p:cNvPr>
          <p:cNvSpPr/>
          <p:nvPr/>
        </p:nvSpPr>
        <p:spPr>
          <a:xfrm rot="1961539">
            <a:off x="7665701" y="2958486"/>
            <a:ext cx="2981740" cy="18237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08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E1A3-1D09-4F44-82B9-6463A2C6C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The Set Theory </a:t>
            </a:r>
            <a:r>
              <a:rPr lang="en-GB">
                <a:solidFill>
                  <a:schemeClr val="accent1"/>
                </a:solidFill>
              </a:rPr>
              <a:t>ZF’</a:t>
            </a:r>
            <a:endParaRPr lang="en-US" baseline="-250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6C108E-B5BC-4A82-9398-3BF2BE18EF0B}"/>
                  </a:ext>
                </a:extLst>
              </p:cNvPr>
              <p:cNvSpPr txBox="1"/>
              <p:nvPr/>
            </p:nvSpPr>
            <p:spPr>
              <a:xfrm>
                <a:off x="2331241" y="4470825"/>
                <a:ext cx="237994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GB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e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∃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d>
                    </m:oMath>
                  </m:oMathPara>
                </a14:m>
                <a:endParaRPr lang="en-US" sz="2000">
                  <a:solidFill>
                    <a:schemeClr val="accent1"/>
                  </a:solidFill>
                </a:endParaRPr>
              </a:p>
              <a:p>
                <a:pPr algn="ctr"/>
                <a:r>
                  <a:rPr lang="en-US" sz="2000">
                    <a:solidFill>
                      <a:schemeClr val="bg1">
                        <a:lumMod val="65000"/>
                      </a:schemeClr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>
                    <a:solidFill>
                      <a:schemeClr val="bg1">
                        <a:lumMod val="65000"/>
                      </a:schemeClr>
                    </a:solidFill>
                  </a:rPr>
                  <a:t> is functional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6C108E-B5BC-4A82-9398-3BF2BE18E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241" y="4470825"/>
                <a:ext cx="2379947" cy="615553"/>
              </a:xfrm>
              <a:prstGeom prst="rect">
                <a:avLst/>
              </a:prstGeom>
              <a:blipFill>
                <a:blip r:embed="rId2"/>
                <a:stretch>
                  <a:fillRect t="-990" b="-24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354D97-48C1-4B67-BD5D-94E6F1CACEC9}"/>
                  </a:ext>
                </a:extLst>
              </p:cNvPr>
              <p:cNvSpPr txBox="1"/>
              <p:nvPr/>
            </p:nvSpPr>
            <p:spPr>
              <a:xfrm>
                <a:off x="4913129" y="4099534"/>
                <a:ext cx="17049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GB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354D97-48C1-4B67-BD5D-94E6F1CAC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129" y="4099534"/>
                <a:ext cx="1704954" cy="307777"/>
              </a:xfrm>
              <a:prstGeom prst="rect">
                <a:avLst/>
              </a:prstGeom>
              <a:blipFill>
                <a:blip r:embed="rId3"/>
                <a:stretch>
                  <a:fillRect t="-196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36E2C2D-90C9-497C-90C3-F212EF0F98E8}"/>
                  </a:ext>
                </a:extLst>
              </p:cNvPr>
              <p:cNvSpPr txBox="1"/>
              <p:nvPr/>
            </p:nvSpPr>
            <p:spPr>
              <a:xfrm>
                <a:off x="6306068" y="3175730"/>
                <a:ext cx="218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36E2C2D-90C9-497C-90C3-F212EF0F9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068" y="3175730"/>
                <a:ext cx="218008" cy="307777"/>
              </a:xfrm>
              <a:prstGeom prst="rect">
                <a:avLst/>
              </a:prstGeom>
              <a:blipFill>
                <a:blip r:embed="rId4"/>
                <a:stretch>
                  <a:fillRect l="-30556" r="-3333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490280-80E3-4E78-838E-F665F04592ED}"/>
                  </a:ext>
                </a:extLst>
              </p:cNvPr>
              <p:cNvSpPr txBox="1"/>
              <p:nvPr/>
            </p:nvSpPr>
            <p:spPr>
              <a:xfrm>
                <a:off x="1703441" y="3392622"/>
                <a:ext cx="6278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490280-80E3-4E78-838E-F665F0459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441" y="3392622"/>
                <a:ext cx="627800" cy="307777"/>
              </a:xfrm>
              <a:prstGeom prst="rect">
                <a:avLst/>
              </a:prstGeom>
              <a:blipFill>
                <a:blip r:embed="rId5"/>
                <a:stretch>
                  <a:fillRect l="-8738" t="-4000" r="-14563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A868792-1D1D-4E44-A5CF-032BC6382530}"/>
                  </a:ext>
                </a:extLst>
              </p:cNvPr>
              <p:cNvSpPr txBox="1"/>
              <p:nvPr/>
            </p:nvSpPr>
            <p:spPr>
              <a:xfrm>
                <a:off x="2937331" y="3656833"/>
                <a:ext cx="4192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⋃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A868792-1D1D-4E44-A5CF-032BC6382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331" y="3656833"/>
                <a:ext cx="419281" cy="307777"/>
              </a:xfrm>
              <a:prstGeom prst="rect">
                <a:avLst/>
              </a:prstGeom>
              <a:blipFill>
                <a:blip r:embed="rId6"/>
                <a:stretch>
                  <a:fillRect l="-15942" r="-13043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8F0EBD-9007-421A-BA4C-0F6D6089B7FF}"/>
                  </a:ext>
                </a:extLst>
              </p:cNvPr>
              <p:cNvSpPr txBox="1"/>
              <p:nvPr/>
            </p:nvSpPr>
            <p:spPr>
              <a:xfrm>
                <a:off x="3754816" y="2583588"/>
                <a:ext cx="6446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8F0EBD-9007-421A-BA4C-0F6D6089B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6" y="2583588"/>
                <a:ext cx="644664" cy="307777"/>
              </a:xfrm>
              <a:prstGeom prst="rect">
                <a:avLst/>
              </a:prstGeom>
              <a:blipFill>
                <a:blip r:embed="rId7"/>
                <a:stretch>
                  <a:fillRect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C00F81-E757-416A-81FA-2A8643BB14E0}"/>
                  </a:ext>
                </a:extLst>
              </p:cNvPr>
              <p:cNvSpPr txBox="1"/>
              <p:nvPr/>
            </p:nvSpPr>
            <p:spPr>
              <a:xfrm>
                <a:off x="4399480" y="3143028"/>
                <a:ext cx="116422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𝑛𝑢𝑚𝑒𝑟𝑎𝑙𝑠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C00F81-E757-416A-81FA-2A8643BB1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480" y="3143028"/>
                <a:ext cx="1164229" cy="307777"/>
              </a:xfrm>
              <a:prstGeom prst="rect">
                <a:avLst/>
              </a:prstGeom>
              <a:blipFill>
                <a:blip r:embed="rId8"/>
                <a:stretch>
                  <a:fillRect l="-4712" r="-471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BAA4516-1F51-4636-9565-F4EC4D09723E}"/>
              </a:ext>
            </a:extLst>
          </p:cNvPr>
          <p:cNvSpPr txBox="1"/>
          <p:nvPr/>
        </p:nvSpPr>
        <p:spPr>
          <a:xfrm>
            <a:off x="8038502" y="3226195"/>
            <a:ext cx="16407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extensionality</a:t>
            </a:r>
            <a:endParaRPr lang="en-US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70C31-C70E-4B85-8657-F13809FACD26}"/>
              </a:ext>
            </a:extLst>
          </p:cNvPr>
          <p:cNvSpPr txBox="1"/>
          <p:nvPr/>
        </p:nvSpPr>
        <p:spPr>
          <a:xfrm>
            <a:off x="8887458" y="4091545"/>
            <a:ext cx="1332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foundation</a:t>
            </a:r>
            <a:endParaRPr lang="en-US" sz="200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742AB609-AC63-40BF-B806-E4099385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26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F5D61-E3E1-435F-8891-DF81325AA426}"/>
                  </a:ext>
                </a:extLst>
              </p:cNvPr>
              <p:cNvSpPr txBox="1"/>
              <p:nvPr/>
            </p:nvSpPr>
            <p:spPr>
              <a:xfrm>
                <a:off x="3133704" y="5749606"/>
                <a:ext cx="59204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2000"/>
                  <a:t> with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/>
                  <a:t> is a model of </a:t>
                </a:r>
                <a:r>
                  <a:rPr lang="en-US" sz="2000">
                    <a:solidFill>
                      <a:schemeClr val="accent1"/>
                    </a:solidFill>
                  </a:rPr>
                  <a:t>ZF’</a:t>
                </a:r>
                <a:r>
                  <a:rPr lang="en-US" sz="2000"/>
                  <a:t> if they satisfy those axioms.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F5D61-E3E1-435F-8891-DF81325AA4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704" y="5749606"/>
                <a:ext cx="5920468" cy="400110"/>
              </a:xfrm>
              <a:prstGeom prst="rect">
                <a:avLst/>
              </a:prstGeom>
              <a:blipFill>
                <a:blip r:embed="rId9"/>
                <a:stretch>
                  <a:fillRect t="-7576" r="-123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5">
                <a:extLst>
                  <a:ext uri="{FF2B5EF4-FFF2-40B4-BE49-F238E27FC236}">
                    <a16:creationId xmlns:a16="http://schemas.microsoft.com/office/drawing/2014/main" id="{F1509D79-7029-49A2-A50F-6017058805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de-DE" sz="2000" dirty="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𝑇𝑦𝑝𝑒</m:t>
                    </m:r>
                  </m:oMath>
                </a14:m>
                <a:r>
                  <a:rPr lang="de-DE" sz="2000">
                    <a:solidFill>
                      <a:schemeClr val="bg1">
                        <a:lumMod val="65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  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𝑃𝑟𝑜𝑝</m:t>
                    </m:r>
                  </m:oMath>
                </a14:m>
                <a:r>
                  <a:rPr lang="de-DE" sz="2000" b="1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de-DE" sz="20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Content Placeholder 5">
                <a:extLst>
                  <a:ext uri="{FF2B5EF4-FFF2-40B4-BE49-F238E27FC236}">
                    <a16:creationId xmlns:a16="http://schemas.microsoft.com/office/drawing/2014/main" id="{F1509D79-7029-49A2-A50F-601705880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  <a:blipFill>
                <a:blip r:embed="rId10"/>
                <a:stretch>
                  <a:fillRect l="-638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AD9954C-C269-4A09-B66F-BC250A79960D}"/>
              </a:ext>
            </a:extLst>
          </p:cNvPr>
          <p:cNvSpPr txBox="1"/>
          <p:nvPr/>
        </p:nvSpPr>
        <p:spPr>
          <a:xfrm>
            <a:off x="838200" y="2126577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>
                <a:solidFill>
                  <a:schemeClr val="accent2"/>
                </a:solidFill>
                <a:latin typeface="+mj-lt"/>
              </a:rPr>
              <a:t>Axioms</a:t>
            </a:r>
            <a:endParaRPr lang="en-US" sz="280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099C74-2C43-4F35-8454-305DDD273D9C}"/>
              </a:ext>
            </a:extLst>
          </p:cNvPr>
          <p:cNvSpPr/>
          <p:nvPr/>
        </p:nvSpPr>
        <p:spPr>
          <a:xfrm rot="21397593">
            <a:off x="1274460" y="2370623"/>
            <a:ext cx="5990494" cy="29273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97E318-FC9F-47CB-A433-16F83E8FDDE5}"/>
              </a:ext>
            </a:extLst>
          </p:cNvPr>
          <p:cNvSpPr/>
          <p:nvPr/>
        </p:nvSpPr>
        <p:spPr>
          <a:xfrm rot="1961539">
            <a:off x="7665701" y="2958486"/>
            <a:ext cx="2981740" cy="18237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034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A140-E446-4192-8698-2B7CACAC7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31"/>
            <a:ext cx="10515600" cy="1325563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First-Order Logic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3E9D99-F866-4C02-9989-9A8C64BF3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!!Rectangle 4">
                <a:extLst>
                  <a:ext uri="{FF2B5EF4-FFF2-40B4-BE49-F238E27FC236}">
                    <a16:creationId xmlns:a16="http://schemas.microsoft.com/office/drawing/2014/main" id="{6B8042DD-39B7-4E9E-A215-646BE539F250}"/>
                  </a:ext>
                </a:extLst>
              </p:cNvPr>
              <p:cNvSpPr/>
              <p:nvPr/>
            </p:nvSpPr>
            <p:spPr>
              <a:xfrm>
                <a:off x="1249018" y="1409076"/>
                <a:ext cx="5704062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∣ 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n-GB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∣</m:t>
                      </m:r>
                      <m:r>
                        <a:rPr lang="en-GB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GB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∣ ¬</m:t>
                      </m:r>
                      <m:r>
                        <a:rPr lang="en-GB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∣ 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∣ 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400">
                  <a:solidFill>
                    <a:srgbClr val="44546A"/>
                  </a:solidFill>
                </a:endParaRPr>
              </a:p>
            </p:txBody>
          </p:sp>
        </mc:Choice>
        <mc:Fallback>
          <p:sp>
            <p:nvSpPr>
              <p:cNvPr id="5" name="!!Rectangle 4">
                <a:extLst>
                  <a:ext uri="{FF2B5EF4-FFF2-40B4-BE49-F238E27FC236}">
                    <a16:creationId xmlns:a16="http://schemas.microsoft.com/office/drawing/2014/main" id="{6B8042DD-39B7-4E9E-A215-646BE539F2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18" y="1409076"/>
                <a:ext cx="5704062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D8388CF-1828-4B74-9ACF-CFF9606B5F9B}"/>
                  </a:ext>
                </a:extLst>
              </p:cNvPr>
              <p:cNvSpPr txBox="1"/>
              <p:nvPr/>
            </p:nvSpPr>
            <p:spPr>
              <a:xfrm>
                <a:off x="8731741" y="1690688"/>
                <a:ext cx="117833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i="1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</m:t>
                      </m:r>
                      <m:r>
                        <a:rPr lang="en-US" sz="240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a:rPr lang="en-US" sz="240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set</m:t>
                      </m:r>
                    </m:oMath>
                  </m:oMathPara>
                </a14:m>
                <a:endParaRPr lang="en-US" sz="160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D8388CF-1828-4B74-9ACF-CFF9606B5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741" y="1690688"/>
                <a:ext cx="1178336" cy="738664"/>
              </a:xfrm>
              <a:prstGeom prst="rect">
                <a:avLst/>
              </a:prstGeom>
              <a:blipFill>
                <a:blip r:embed="rId3"/>
                <a:stretch>
                  <a:fillRect r="-8763"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1201841-56B9-4AB7-9FC8-4A8F8BD08DBC}"/>
              </a:ext>
            </a:extLst>
          </p:cNvPr>
          <p:cNvSpPr txBox="1"/>
          <p:nvPr/>
        </p:nvSpPr>
        <p:spPr>
          <a:xfrm>
            <a:off x="1521731" y="2601445"/>
            <a:ext cx="2250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(De Bruijn notation)</a:t>
            </a:r>
          </a:p>
        </p:txBody>
      </p:sp>
    </p:spTree>
    <p:extLst>
      <p:ext uri="{BB962C8B-B14F-4D97-AF65-F5344CB8AC3E}">
        <p14:creationId xmlns:p14="http://schemas.microsoft.com/office/powerpoint/2010/main" val="1389019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C8BED-23D4-43C6-8E65-0C55D6DB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ZF’ and First-Order ZF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8811D-2387-4818-B5D7-B42A0DBDA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28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95234E-D2F8-4B5C-91F1-BD2A6F1F06EF}"/>
                  </a:ext>
                </a:extLst>
              </p:cNvPr>
              <p:cNvSpPr txBox="1"/>
              <p:nvPr/>
            </p:nvSpPr>
            <p:spPr>
              <a:xfrm>
                <a:off x="838200" y="1578148"/>
                <a:ext cx="7009098" cy="13914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GB" sz="2400">
                    <a:solidFill>
                      <a:schemeClr val="accent2"/>
                    </a:solidFill>
                  </a:rPr>
                  <a:t>Axiom of Foundation</a:t>
                </a:r>
              </a:p>
              <a:p>
                <a:pPr>
                  <a:lnSpc>
                    <a:spcPct val="120000"/>
                  </a:lnSpc>
                </a:pPr>
                <a:r>
                  <a:rPr lang="en-GB" sz="2400" b="1"/>
                  <a:t>ZF’: </a:t>
                </a:r>
                <a:r>
                  <a:rPr lang="en-GB" sz="2400"/>
                  <a:t>Every predicate 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2400"/>
                  <a:t> has a least solution w.r.t.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/>
                  <a:t>.</a:t>
                </a:r>
              </a:p>
              <a:p>
                <a:pPr>
                  <a:lnSpc>
                    <a:spcPct val="120000"/>
                  </a:lnSpc>
                </a:pPr>
                <a:r>
                  <a:rPr lang="en-GB" sz="2400" b="1"/>
                  <a:t>ZF : </a:t>
                </a:r>
                <a:r>
                  <a:rPr lang="en-GB" sz="2400"/>
                  <a:t>Every  formula   on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2400"/>
                  <a:t> has a least solution w.r.t.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95234E-D2F8-4B5C-91F1-BD2A6F1F0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8148"/>
                <a:ext cx="7009098" cy="1391407"/>
              </a:xfrm>
              <a:prstGeom prst="rect">
                <a:avLst/>
              </a:prstGeom>
              <a:blipFill>
                <a:blip r:embed="rId2"/>
                <a:stretch>
                  <a:fillRect l="-1393" t="-439" r="-435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55D893D8-9617-45FF-A6F9-E1E3591C8C06}"/>
              </a:ext>
            </a:extLst>
          </p:cNvPr>
          <p:cNvGrpSpPr/>
          <p:nvPr/>
        </p:nvGrpSpPr>
        <p:grpSpPr>
          <a:xfrm>
            <a:off x="6923390" y="3509781"/>
            <a:ext cx="4619406" cy="602345"/>
            <a:chOff x="3786297" y="3431236"/>
            <a:chExt cx="4619406" cy="60234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505BB28-3EA3-4FE1-8FA6-F83565064040}"/>
                </a:ext>
              </a:extLst>
            </p:cNvPr>
            <p:cNvSpPr txBox="1"/>
            <p:nvPr/>
          </p:nvSpPr>
          <p:spPr>
            <a:xfrm>
              <a:off x="3786297" y="3571916"/>
              <a:ext cx="46194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400"/>
                <a:t>Every model of ZF’ is a model of ZF.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83BC230-20A7-4B1C-9F5C-320EDB2F9E80}"/>
                </a:ext>
              </a:extLst>
            </p:cNvPr>
            <p:cNvCxnSpPr>
              <a:cxnSpLocks/>
            </p:cNvCxnSpPr>
            <p:nvPr/>
          </p:nvCxnSpPr>
          <p:spPr>
            <a:xfrm>
              <a:off x="4038868" y="3431236"/>
              <a:ext cx="4114263" cy="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5E85D39-7C1A-4AB8-95ED-29FDA840A4CB}"/>
              </a:ext>
            </a:extLst>
          </p:cNvPr>
          <p:cNvGrpSpPr/>
          <p:nvPr/>
        </p:nvGrpSpPr>
        <p:grpSpPr>
          <a:xfrm>
            <a:off x="470729" y="3505376"/>
            <a:ext cx="5690276" cy="1012022"/>
            <a:chOff x="3250863" y="4551786"/>
            <a:chExt cx="5690276" cy="101202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9AD466B-CBB0-4113-8347-27CF5484D93E}"/>
                </a:ext>
              </a:extLst>
            </p:cNvPr>
            <p:cNvSpPr txBox="1"/>
            <p:nvPr/>
          </p:nvSpPr>
          <p:spPr>
            <a:xfrm>
              <a:off x="3250863" y="4688504"/>
              <a:ext cx="5690276" cy="875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400"/>
                <a:t>Given a model of ZF,</a:t>
              </a:r>
            </a:p>
            <a:p>
              <a:pPr algn="ctr">
                <a:lnSpc>
                  <a:spcPct val="120000"/>
                </a:lnSpc>
              </a:pPr>
              <a:r>
                <a:rPr lang="en-GB" sz="2400"/>
                <a:t>the well-founded fragment is a model of ZF’.</a:t>
              </a:r>
              <a:endParaRPr lang="en-US" sz="2400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274769F-42C8-4E0A-AEED-38591ACC12D3}"/>
                </a:ext>
              </a:extLst>
            </p:cNvPr>
            <p:cNvCxnSpPr>
              <a:cxnSpLocks/>
            </p:cNvCxnSpPr>
            <p:nvPr/>
          </p:nvCxnSpPr>
          <p:spPr>
            <a:xfrm>
              <a:off x="4038867" y="4551786"/>
              <a:ext cx="4114263" cy="0"/>
            </a:xfrm>
            <a:prstGeom prst="straightConnector1">
              <a:avLst/>
            </a:prstGeom>
            <a:ln w="25400">
              <a:solidFill>
                <a:schemeClr val="accent2"/>
              </a:solidFill>
              <a:headEnd type="arrow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1529F97-A51F-4FAD-A2AB-8D53FCB0835F}"/>
              </a:ext>
            </a:extLst>
          </p:cNvPr>
          <p:cNvSpPr txBox="1"/>
          <p:nvPr/>
        </p:nvSpPr>
        <p:spPr>
          <a:xfrm>
            <a:off x="3977052" y="4963665"/>
            <a:ext cx="4237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Both are equiconsistent.</a:t>
            </a:r>
            <a:endParaRPr lang="en-US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010DF4-38D2-4F3C-9800-83929FF177A7}"/>
                  </a:ext>
                </a:extLst>
              </p:cNvPr>
              <p:cNvSpPr txBox="1"/>
              <p:nvPr/>
            </p:nvSpPr>
            <p:spPr>
              <a:xfrm>
                <a:off x="2764221" y="5862802"/>
                <a:ext cx="666355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>
                    <a:solidFill>
                      <a:schemeClr val="accent1"/>
                    </a:solidFill>
                  </a:rPr>
                  <a:t>But ZF’ has encodings of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3200">
                    <a:solidFill>
                      <a:schemeClr val="accent1"/>
                    </a:solidFill>
                  </a:rPr>
                  <a:t>, Formula, …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010DF4-38D2-4F3C-9800-83929FF17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221" y="5862802"/>
                <a:ext cx="6663555" cy="584775"/>
              </a:xfrm>
              <a:prstGeom prst="rect">
                <a:avLst/>
              </a:prstGeom>
              <a:blipFill>
                <a:blip r:embed="rId3"/>
                <a:stretch>
                  <a:fillRect l="-1828" t="-12500" r="-1828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16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63285-BF5F-466F-98C8-B1B3BDFDA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Reification</a:t>
            </a:r>
            <a:br>
              <a:rPr lang="en-GB">
                <a:solidFill>
                  <a:schemeClr val="accent2"/>
                </a:solidFill>
              </a:rPr>
            </a:br>
            <a:r>
              <a:rPr lang="en-GB" sz="3200">
                <a:solidFill>
                  <a:schemeClr val="accent2"/>
                </a:solidFill>
              </a:rPr>
              <a:t>in first-order logic</a:t>
            </a:r>
            <a:endParaRPr lang="en-US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65795E-A75C-4BF0-B767-7CDBB3964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025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/>
                  <a:t>Assume we need the set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sepChr m:val="∣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≠∅</m:t>
                        </m:r>
                      </m:e>
                    </m:d>
                  </m:oMath>
                </a14:m>
                <a:r>
                  <a:rPr lang="en-US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65795E-A75C-4BF0-B767-7CDBB3964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0253"/>
              </a:xfrm>
              <a:blipFill>
                <a:blip r:embed="rId2"/>
                <a:stretch>
                  <a:fillRect l="-1217" t="-20253" b="-354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21E58-61D3-4D3A-8685-89BF99E8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29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319F1B-A07C-4357-8F58-0CE80B8E3E3D}"/>
                  </a:ext>
                </a:extLst>
              </p:cNvPr>
              <p:cNvSpPr txBox="1"/>
              <p:nvPr/>
            </p:nvSpPr>
            <p:spPr>
              <a:xfrm>
                <a:off x="3538565" y="2816055"/>
                <a:ext cx="23089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∃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𝒫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).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≠∅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319F1B-A07C-4357-8F58-0CE80B8E3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565" y="2816055"/>
                <a:ext cx="2308902" cy="307777"/>
              </a:xfrm>
              <a:prstGeom prst="rect">
                <a:avLst/>
              </a:prstGeom>
              <a:blipFill>
                <a:blip r:embed="rId3"/>
                <a:stretch>
                  <a:fillRect t="-2000" r="-792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555C1-5B03-4F09-A974-F81DFAEF3E9B}"/>
                  </a:ext>
                </a:extLst>
              </p:cNvPr>
              <p:cNvSpPr txBox="1"/>
              <p:nvPr/>
            </p:nvSpPr>
            <p:spPr>
              <a:xfrm>
                <a:off x="1808922" y="3650760"/>
                <a:ext cx="1577483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𝒫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555C1-5B03-4F09-A974-F81DFAEF3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922" y="3650760"/>
                <a:ext cx="1577483" cy="321178"/>
              </a:xfrm>
              <a:prstGeom prst="rect">
                <a:avLst/>
              </a:prstGeom>
              <a:blipFill>
                <a:blip r:embed="rId4"/>
                <a:stretch>
                  <a:fillRect b="-30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14E379-8247-4F67-8531-71EE3EC5E173}"/>
                  </a:ext>
                </a:extLst>
              </p:cNvPr>
              <p:cNvSpPr txBox="1"/>
              <p:nvPr/>
            </p:nvSpPr>
            <p:spPr>
              <a:xfrm>
                <a:off x="6271820" y="3650760"/>
                <a:ext cx="1199752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≠∅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14E379-8247-4F67-8531-71EE3EC5E1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820" y="3650760"/>
                <a:ext cx="1199752" cy="321178"/>
              </a:xfrm>
              <a:prstGeom prst="rect">
                <a:avLst/>
              </a:prstGeom>
              <a:blipFill>
                <a:blip r:embed="rId5"/>
                <a:stretch>
                  <a:fillRect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ADBDB91-F1A2-4152-A08F-8118D4918802}"/>
                  </a:ext>
                </a:extLst>
              </p:cNvPr>
              <p:cNvSpPr txBox="1"/>
              <p:nvPr/>
            </p:nvSpPr>
            <p:spPr>
              <a:xfrm>
                <a:off x="873627" y="4500280"/>
                <a:ext cx="704616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ADBDB91-F1A2-4152-A08F-8118D4918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627" y="4500280"/>
                <a:ext cx="704616" cy="321178"/>
              </a:xfrm>
              <a:prstGeom prst="rect">
                <a:avLst/>
              </a:prstGeom>
              <a:blipFill>
                <a:blip r:embed="rId6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CCAC72-3DF8-494B-9C2E-DDC5F2BB409E}"/>
                  </a:ext>
                </a:extLst>
              </p:cNvPr>
              <p:cNvSpPr txBox="1"/>
              <p:nvPr/>
            </p:nvSpPr>
            <p:spPr>
              <a:xfrm>
                <a:off x="2071108" y="4498866"/>
                <a:ext cx="720902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CCAC72-3DF8-494B-9C2E-DDC5F2BB4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108" y="4498866"/>
                <a:ext cx="720902" cy="321178"/>
              </a:xfrm>
              <a:prstGeom prst="rect">
                <a:avLst/>
              </a:prstGeom>
              <a:blipFill>
                <a:blip r:embed="rId7"/>
                <a:stretch>
                  <a:fillRect r="-847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D0741E-197A-4663-B80D-0532D1EE0225}"/>
                  </a:ext>
                </a:extLst>
              </p:cNvPr>
              <p:cNvSpPr txBox="1"/>
              <p:nvPr/>
            </p:nvSpPr>
            <p:spPr>
              <a:xfrm>
                <a:off x="3495492" y="4500280"/>
                <a:ext cx="1130694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𝒫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D0741E-197A-4663-B80D-0532D1EE0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492" y="4500280"/>
                <a:ext cx="1130694" cy="321178"/>
              </a:xfrm>
              <a:prstGeom prst="rect">
                <a:avLst/>
              </a:prstGeom>
              <a:blipFill>
                <a:blip r:embed="rId8"/>
                <a:stretch>
                  <a:fillRect b="-30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D1FCA7-C6EC-4BCA-A9E5-B7C3B4DB8AE8}"/>
                  </a:ext>
                </a:extLst>
              </p:cNvPr>
              <p:cNvSpPr txBox="1"/>
              <p:nvPr/>
            </p:nvSpPr>
            <p:spPr>
              <a:xfrm>
                <a:off x="5375231" y="4498866"/>
                <a:ext cx="704616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D1FCA7-C6EC-4BCA-A9E5-B7C3B4DB8A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231" y="4498866"/>
                <a:ext cx="704616" cy="321178"/>
              </a:xfrm>
              <a:prstGeom prst="rect">
                <a:avLst/>
              </a:prstGeom>
              <a:blipFill>
                <a:blip r:embed="rId9"/>
                <a:stretch>
                  <a:fillRect r="-87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72E419-4E31-40FB-9F3D-CF09648C357C}"/>
                  </a:ext>
                </a:extLst>
              </p:cNvPr>
              <p:cNvSpPr txBox="1"/>
              <p:nvPr/>
            </p:nvSpPr>
            <p:spPr>
              <a:xfrm>
                <a:off x="6510793" y="4498866"/>
                <a:ext cx="752962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72E419-4E31-40FB-9F3D-CF09648C3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793" y="4498866"/>
                <a:ext cx="752962" cy="321178"/>
              </a:xfrm>
              <a:prstGeom prst="rect">
                <a:avLst/>
              </a:prstGeom>
              <a:blipFill>
                <a:blip r:embed="rId10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D52546-E263-4FCF-8352-617BD79DA5A7}"/>
                  </a:ext>
                </a:extLst>
              </p:cNvPr>
              <p:cNvSpPr txBox="1"/>
              <p:nvPr/>
            </p:nvSpPr>
            <p:spPr>
              <a:xfrm>
                <a:off x="3118145" y="5348386"/>
                <a:ext cx="754694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𝒫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D52546-E263-4FCF-8352-617BD79DA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145" y="5348386"/>
                <a:ext cx="754694" cy="321178"/>
              </a:xfrm>
              <a:prstGeom prst="rect">
                <a:avLst/>
              </a:prstGeom>
              <a:blipFill>
                <a:blip r:embed="rId11"/>
                <a:stretch>
                  <a:fillRect r="-813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79CC798-1AEE-443F-803D-7848C171418D}"/>
                  </a:ext>
                </a:extLst>
              </p:cNvPr>
              <p:cNvSpPr txBox="1"/>
              <p:nvPr/>
            </p:nvSpPr>
            <p:spPr>
              <a:xfrm>
                <a:off x="4247910" y="5348386"/>
                <a:ext cx="725007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79CC798-1AEE-443F-803D-7848C1714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10" y="5348386"/>
                <a:ext cx="725007" cy="321178"/>
              </a:xfrm>
              <a:prstGeom prst="rect">
                <a:avLst/>
              </a:prstGeom>
              <a:blipFill>
                <a:blip r:embed="rId12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1662DF-C66F-4678-9418-04FEF5DD1974}"/>
                  </a:ext>
                </a:extLst>
              </p:cNvPr>
              <p:cNvSpPr txBox="1"/>
              <p:nvPr/>
            </p:nvSpPr>
            <p:spPr>
              <a:xfrm>
                <a:off x="7786322" y="4498866"/>
                <a:ext cx="720903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∅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1662DF-C66F-4678-9418-04FEF5DD19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322" y="4498866"/>
                <a:ext cx="720903" cy="321178"/>
              </a:xfrm>
              <a:prstGeom prst="rect">
                <a:avLst/>
              </a:prstGeom>
              <a:blipFill>
                <a:blip r:embed="rId13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4C999CF1-2E12-4DA1-A4A7-6A0FECF1831F}"/>
              </a:ext>
            </a:extLst>
          </p:cNvPr>
          <p:cNvCxnSpPr>
            <a:stCxn id="5" idx="2"/>
            <a:endCxn id="7" idx="0"/>
          </p:cNvCxnSpPr>
          <p:nvPr/>
        </p:nvCxnSpPr>
        <p:spPr>
          <a:xfrm rot="16200000" flipH="1">
            <a:off x="5518892" y="2297956"/>
            <a:ext cx="526928" cy="21786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4B2A27C4-0CCD-4ED4-B453-1C4FF332A2FB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rot="5400000">
            <a:off x="3381876" y="2339620"/>
            <a:ext cx="526928" cy="209535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655715E8-5480-432C-8FA5-BD66FE79B0B4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rot="5400000">
            <a:off x="1647629" y="3550245"/>
            <a:ext cx="528342" cy="137172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17F454BA-D274-461A-8614-AF601AD33B76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rot="5400000">
            <a:off x="2251148" y="4152350"/>
            <a:ext cx="526928" cy="16610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E384D6C7-6BF6-433F-BD7F-9406306ED2A1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rot="16200000" flipH="1">
            <a:off x="3065080" y="3504521"/>
            <a:ext cx="528342" cy="14631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68DBC1D5-6EC9-4F97-9106-8728483F0ABE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 rot="5400000">
            <a:off x="6036154" y="3663324"/>
            <a:ext cx="526928" cy="11441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355483EE-6073-4DAC-A5C7-84203C937ABE}"/>
              </a:ext>
            </a:extLst>
          </p:cNvPr>
          <p:cNvCxnSpPr>
            <a:cxnSpLocks/>
            <a:stCxn id="7" idx="2"/>
            <a:endCxn id="12" idx="0"/>
          </p:cNvCxnSpPr>
          <p:nvPr/>
        </p:nvCxnSpPr>
        <p:spPr>
          <a:xfrm rot="16200000" flipH="1">
            <a:off x="6616021" y="4227613"/>
            <a:ext cx="526928" cy="1557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C4E68608-A5E0-4486-9707-5D7DFE0E0713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 rot="16200000" flipH="1">
            <a:off x="7245771" y="3597863"/>
            <a:ext cx="526928" cy="127507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AFFAEC48-25DF-4655-A3C4-D9EA537D5532}"/>
              </a:ext>
            </a:extLst>
          </p:cNvPr>
          <p:cNvCxnSpPr>
            <a:cxnSpLocks/>
            <a:stCxn id="10" idx="2"/>
            <a:endCxn id="13" idx="0"/>
          </p:cNvCxnSpPr>
          <p:nvPr/>
        </p:nvCxnSpPr>
        <p:spPr>
          <a:xfrm rot="5400000">
            <a:off x="3514702" y="4802249"/>
            <a:ext cx="526928" cy="56534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BAE280CA-1DFF-49DC-8BD3-E0B6B44DC761}"/>
              </a:ext>
            </a:extLst>
          </p:cNvPr>
          <p:cNvCxnSpPr>
            <a:cxnSpLocks/>
            <a:stCxn id="10" idx="2"/>
            <a:endCxn id="14" idx="0"/>
          </p:cNvCxnSpPr>
          <p:nvPr/>
        </p:nvCxnSpPr>
        <p:spPr>
          <a:xfrm rot="16200000" flipH="1">
            <a:off x="4072162" y="4810134"/>
            <a:ext cx="526928" cy="5495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DBD771B-C121-4F44-8C6E-7278D3B59B73}"/>
                  </a:ext>
                </a:extLst>
              </p:cNvPr>
              <p:cNvSpPr txBox="1"/>
              <p:nvPr/>
            </p:nvSpPr>
            <p:spPr>
              <a:xfrm>
                <a:off x="5847467" y="5433026"/>
                <a:ext cx="560441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Proposition</m:t>
                      </m:r>
                      <m:r>
                        <m:rPr>
                          <m:aln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≜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Formula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Set</m:t>
                      </m:r>
                      <m:r>
                        <m:rPr>
                          <m:aln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≜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Formula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with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additional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free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variable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Function</m:t>
                      </m:r>
                      <m:r>
                        <m:rPr>
                          <m:aln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≜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Function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that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produces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representations</m:t>
                      </m:r>
                    </m:oMath>
                  </m:oMathPara>
                </a14:m>
                <a:endParaRPr lang="en-GB" b="0"/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DBD771B-C121-4F44-8C6E-7278D3B59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67" y="5433026"/>
                <a:ext cx="5604418" cy="923330"/>
              </a:xfrm>
              <a:prstGeom prst="rect">
                <a:avLst/>
              </a:prstGeom>
              <a:blipFill>
                <a:blip r:embed="rId14"/>
                <a:stretch>
                  <a:fillRect r="-1630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653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E4276-F0A9-48B0-9464-8DFF9E08C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Global Assumptions</a:t>
            </a:r>
            <a:endParaRPr lang="en-US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0EC69F3-6912-4D3C-82F7-137F6DAD62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GB">
                    <a:solidFill>
                      <a:schemeClr val="accent2"/>
                    </a:solidFill>
                  </a:rPr>
                  <a:t>Law of excluded middle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∨¬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/>
              </a:p>
              <a:p>
                <a:pPr marL="0" indent="0">
                  <a:buNone/>
                </a:pPr>
                <a:endParaRPr lang="en-GB"/>
              </a:p>
              <a:p>
                <a:pPr marL="0" indent="0">
                  <a:buNone/>
                </a:pPr>
                <a:r>
                  <a:rPr lang="en-GB">
                    <a:solidFill>
                      <a:schemeClr val="accent2"/>
                    </a:solidFill>
                  </a:rPr>
                  <a:t>Definite description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∃!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GB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GB">
                    <a:solidFill>
                      <a:schemeClr val="accent2"/>
                    </a:solidFill>
                  </a:rPr>
                  <a:t>Function extensionality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→(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GB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GB">
                    <a:solidFill>
                      <a:schemeClr val="accent2"/>
                    </a:solidFill>
                  </a:rPr>
                  <a:t>Proposition extensionality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)→(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0EC69F3-6912-4D3C-82F7-137F6DAD62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221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F438E-9FBA-4C42-800E-EB9E7E43D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809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E55AD-772F-495A-8138-4DFA261D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What we can represent</a:t>
            </a:r>
            <a:endParaRPr lang="en-US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2E7DEE-1BE5-4684-BB53-9C843796B3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07575"/>
                <a:ext cx="10515600" cy="4351338"/>
              </a:xfrm>
            </p:spPr>
            <p:txBody>
              <a:bodyPr/>
              <a:lstStyle/>
              <a:p>
                <a:r>
                  <a:rPr lang="en-GB"/>
                  <a:t>Dependent functions</a:t>
                </a:r>
              </a:p>
              <a:p>
                <a:r>
                  <a:rPr lang="en-GB"/>
                  <a:t>Propositions (with quantification over types)</a:t>
                </a:r>
              </a:p>
              <a:p>
                <a:r>
                  <a:rPr lang="en-GB"/>
                  <a:t>Sets</a:t>
                </a:r>
              </a:p>
              <a:p>
                <a:r>
                  <a:rPr lang="en-GB"/>
                  <a:t>Classes</a:t>
                </a:r>
              </a:p>
              <a:p>
                <a:r>
                  <a:rPr lang="en-GB"/>
                  <a:t>Elements of types with encoding</a:t>
                </a:r>
              </a:p>
              <a:p>
                <a:r>
                  <a:rPr lang="en-GB"/>
                  <a:t>Pairs</a:t>
                </a:r>
              </a:p>
              <a:p>
                <a:r>
                  <a:rPr lang="en-GB"/>
                  <a:t>Types</a:t>
                </a:r>
              </a:p>
              <a:p>
                <a:pPr marL="0" indent="0">
                  <a:buNone/>
                </a:pPr>
                <a:r>
                  <a:rPr lang="en-GB"/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2E7DEE-1BE5-4684-BB53-9C843796B3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07575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4DEA2-3E64-4411-A11D-C585FFC1B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30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63E66A7-7850-4AC7-8C14-0EC87B3A8B42}"/>
                  </a:ext>
                </a:extLst>
              </p:cNvPr>
              <p:cNvSpPr txBox="1"/>
              <p:nvPr/>
            </p:nvSpPr>
            <p:spPr>
              <a:xfrm>
                <a:off x="4952185" y="4660917"/>
                <a:ext cx="6149825" cy="2060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GB" sz="2000">
                    <a:solidFill>
                      <a:schemeClr val="accent2"/>
                    </a:solidFill>
                  </a:rPr>
                  <a:t>Examples</a:t>
                </a:r>
              </a:p>
              <a:p>
                <a:pPr marL="285750" indent="-285750">
                  <a:lnSpc>
                    <a:spcPct val="13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re</m:t>
                        </m:r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GB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sub>
                    </m:sSub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 :</m:t>
                    </m:r>
                    <m:nary>
                      <m:naryPr>
                        <m:chr m:val="∏"/>
                        <m:limLoc m:val="subSup"/>
                        <m:sup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→(</m:t>
                        </m:r>
                        <m:nary>
                          <m:naryPr>
                            <m:chr m:val="∏"/>
                            <m:supHide m:val="on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/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+1))→</m:t>
                            </m:r>
                            <m:nary>
                              <m:naryPr>
                                <m:chr m:val="∏"/>
                                <m:limLoc m:val="subSup"/>
                                <m:supHide m:val="on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9"/>
                                  </m:r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/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/>
              </a:p>
              <a:p>
                <a:pPr marL="285750" indent="-285750">
                  <a:lnSpc>
                    <a:spcPct val="13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lit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 :</m:t>
                    </m:r>
                    <m:r>
                      <m:rPr>
                        <m:sty m:val="p"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Type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Type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Type</m:t>
                    </m:r>
                  </m:oMath>
                </a14:m>
                <a:endParaRPr lang="en-US" sz="2000"/>
              </a:p>
              <a:p>
                <a:pPr marL="285750" indent="-285750">
                  <a:lnSpc>
                    <a:spcPct val="13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sepChr m:val="∣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lit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m:rPr>
                            <m:lit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_</m:t>
                        </m:r>
                      </m:e>
                      <m:e>
                        <m:r>
                          <m:rPr>
                            <m:lit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_</m:t>
                        </m:r>
                      </m:e>
                    </m:d>
                  </m:oMath>
                </a14:m>
                <a:endParaRPr lang="en-US" sz="2000"/>
              </a:p>
              <a:p>
                <a:pPr marL="285750" indent="-285750">
                  <a:lnSpc>
                    <a:spcPct val="130000"/>
                  </a:lnSpc>
                  <a:buFont typeface="Arial" panose="020B0604020202020204" pitchFamily="34" charset="0"/>
                  <a:buChar char="•"/>
                </a:pPr>
                <a:endParaRPr lang="en-US" sz="20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63E66A7-7850-4AC7-8C14-0EC87B3A8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185" y="4660917"/>
                <a:ext cx="6149825" cy="2060564"/>
              </a:xfrm>
              <a:prstGeom prst="rect">
                <a:avLst/>
              </a:prstGeom>
              <a:blipFill>
                <a:blip r:embed="rId3"/>
                <a:stretch>
                  <a:fillRect l="-991" t="-1775" r="-2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87221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C1184-6229-45C6-8137-4E9D6CB3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Representations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938E3-C5DC-4C26-9F95-A2D2383B8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A local representation of a family of dependent functions (fγ : Πx:AγBγ(x))γ:Γ is a function that takes a full representation of any family (xγ : Aγ)γ:Γ and returns a local representation of (fγ(xγ))γ:Γ.</a:t>
            </a:r>
          </a:p>
          <a:p>
            <a:pPr marL="0" indent="0">
              <a:buNone/>
            </a:pPr>
            <a:r>
              <a:rPr lang="en-US"/>
              <a:t>A local representation of a family of propositions (Pγ : P)γ:Γ is a formula ϕ with n free variables, such that (γ  ϕ) ⇔ Pγ for all environments γ : Γ.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9445F-A6BE-46E5-BDE0-810C032E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67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CF481-010A-43ED-8431-593480CC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The Axiom of Choice (In ZF’)</a:t>
            </a:r>
            <a:endParaRPr lang="en-US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18ABEBF-2968-4515-839E-3726886341A9}"/>
                  </a:ext>
                </a:extLst>
              </p:cNvPr>
              <p:cNvSpPr txBox="1"/>
              <p:nvPr/>
            </p:nvSpPr>
            <p:spPr>
              <a:xfrm>
                <a:off x="2110507" y="2060020"/>
                <a:ext cx="7565725" cy="11662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GB" sz="2800">
                    <a:solidFill>
                      <a:schemeClr val="bg1">
                        <a:lumMod val="65000"/>
                      </a:schemeClr>
                    </a:solidFill>
                  </a:rPr>
                  <a:t>“</a:t>
                </a:r>
                <a:r>
                  <a:rPr lang="en-GB" sz="2800"/>
                  <a:t>For any set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/>
                  <a:t> of non-empty sets, 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GB" sz="2800"/>
                  <a:t>  there is a </a:t>
                </a:r>
                <a:r>
                  <a:rPr lang="en-GB" sz="2800">
                    <a:solidFill>
                      <a:schemeClr val="accent1"/>
                    </a:solidFill>
                  </a:rPr>
                  <a:t>representable</a:t>
                </a:r>
                <a:r>
                  <a:rPr lang="en-GB" sz="2800"/>
                  <a:t> function of type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GB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/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nary>
                  </m:oMath>
                </a14:m>
                <a:r>
                  <a:rPr lang="en-US" sz="2800">
                    <a:solidFill>
                      <a:schemeClr val="bg1">
                        <a:lumMod val="65000"/>
                      </a:schemeClr>
                    </a:solidFill>
                  </a:rPr>
                  <a:t>”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18ABEBF-2968-4515-839E-372688634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507" y="2060020"/>
                <a:ext cx="7565725" cy="1166281"/>
              </a:xfrm>
              <a:prstGeom prst="rect">
                <a:avLst/>
              </a:prstGeom>
              <a:blipFill>
                <a:blip r:embed="rId2"/>
                <a:stretch>
                  <a:fillRect r="-1209" b="-14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C008867-611D-46F2-8D7C-B5B74F66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720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3D529-D221-4984-9A28-002B8CE4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The Well-Ordering Theorem (In ZF’)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075F96-6C86-4BAF-93B1-B956F346AAA5}"/>
              </a:ext>
            </a:extLst>
          </p:cNvPr>
          <p:cNvSpPr txBox="1"/>
          <p:nvPr/>
        </p:nvSpPr>
        <p:spPr>
          <a:xfrm>
            <a:off x="2704079" y="2605485"/>
            <a:ext cx="6783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>
                <a:solidFill>
                  <a:schemeClr val="bg1">
                    <a:lumMod val="75000"/>
                  </a:schemeClr>
                </a:solidFill>
              </a:rPr>
              <a:t>“</a:t>
            </a:r>
            <a:r>
              <a:rPr lang="en-GB" sz="2800"/>
              <a:t>Every set has a </a:t>
            </a:r>
            <a:r>
              <a:rPr lang="en-GB" sz="2800">
                <a:solidFill>
                  <a:schemeClr val="accent1"/>
                </a:solidFill>
              </a:rPr>
              <a:t>representable</a:t>
            </a:r>
            <a:r>
              <a:rPr lang="en-GB" sz="2800"/>
              <a:t> well-ordering</a:t>
            </a:r>
            <a:r>
              <a:rPr lang="en-GB" sz="2800">
                <a:solidFill>
                  <a:schemeClr val="bg1">
                    <a:lumMod val="75000"/>
                  </a:schemeClr>
                </a:solidFill>
              </a:rPr>
              <a:t>”</a:t>
            </a:r>
            <a:endParaRPr lang="en-US" sz="28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B2E80-DF79-40B1-9EFE-C16225B8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58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63285-BF5F-466F-98C8-B1B3BDFDA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Relative consistency</a:t>
            </a:r>
            <a:br>
              <a:rPr lang="en-GB">
                <a:solidFill>
                  <a:schemeClr val="accent2"/>
                </a:solidFill>
              </a:rPr>
            </a:br>
            <a:r>
              <a:rPr lang="en-GB" sz="3200">
                <a:solidFill>
                  <a:schemeClr val="accent2"/>
                </a:solidFill>
              </a:rPr>
              <a:t>of the axiom of choice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A04AB-1217-44BD-92CF-1E020731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34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98740FDC-F67C-4A9B-B689-A052C427F7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64704" y="1825625"/>
                <a:ext cx="10515600" cy="4351338"/>
              </a:xfrm>
            </p:spPr>
            <p:txBody>
              <a:bodyPr/>
              <a:lstStyle/>
              <a:p>
                <a:pPr marL="514350" indent="-514350">
                  <a:lnSpc>
                    <a:spcPct val="130000"/>
                  </a:lnSpc>
                  <a:spcBef>
                    <a:spcPts val="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en-GB"/>
                  <a:t>We assume a model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𝑍𝐹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/>
                  <a:t>.</a:t>
                </a:r>
              </a:p>
              <a:p>
                <a:pPr marL="514350" indent="-514350">
                  <a:lnSpc>
                    <a:spcPct val="130000"/>
                  </a:lnSpc>
                  <a:spcBef>
                    <a:spcPts val="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en-US"/>
                  <a:t>We define a class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en-US"/>
                  <a:t>.</a:t>
                </a:r>
              </a:p>
              <a:p>
                <a:pPr marL="514350" indent="-514350">
                  <a:lnSpc>
                    <a:spcPct val="130000"/>
                  </a:lnSpc>
                  <a:spcBef>
                    <a:spcPts val="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en-US"/>
                  <a:t> contains all constructible sets</a:t>
                </a:r>
                <a:br>
                  <a:rPr lang="en-US"/>
                </a:br>
                <a:r>
                  <a:rPr lang="en-US"/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en-US"/>
                  <a:t> with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/>
                  <a:t> is a model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𝑍𝐹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/>
                  <a:t>.</a:t>
                </a:r>
              </a:p>
              <a:p>
                <a:pPr marL="514350" indent="-514350">
                  <a:lnSpc>
                    <a:spcPct val="130000"/>
                  </a:lnSpc>
                  <a:spcBef>
                    <a:spcPts val="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en-US"/>
                  <a:t> contains only constructible sets</a:t>
                </a:r>
                <a:br>
                  <a:rPr lang="en-US"/>
                </a:br>
                <a:r>
                  <a:rPr lang="en-US"/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en-US"/>
                  <a:t> satisfies the well-ordering theorem.</a:t>
                </a:r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98740FDC-F67C-4A9B-B689-A052C427F7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4704" y="1825625"/>
                <a:ext cx="10515600" cy="4351338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6526AA0-8DFA-4CAB-87E7-D2CB5038E0FB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[Gödel 1938]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33732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0760D-6544-4CEB-BEBB-07D060AE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31"/>
            <a:ext cx="10515600" cy="1325563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Ordinals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 – Counting past infinity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BBD4D5-66D9-4537-BBA5-F6FBC4EB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35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942DBF-3E51-4950-A622-241D950E774C}"/>
              </a:ext>
            </a:extLst>
          </p:cNvPr>
          <p:cNvSpPr/>
          <p:nvPr/>
        </p:nvSpPr>
        <p:spPr>
          <a:xfrm>
            <a:off x="1310431" y="1700042"/>
            <a:ext cx="28575" cy="360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7AA402-A4BB-4E9E-8C9D-7E091BB6C69F}"/>
              </a:ext>
            </a:extLst>
          </p:cNvPr>
          <p:cNvSpPr/>
          <p:nvPr/>
        </p:nvSpPr>
        <p:spPr>
          <a:xfrm>
            <a:off x="1958317" y="2199542"/>
            <a:ext cx="28575" cy="260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595986-4656-4592-A2B2-D6B03DA63AA9}"/>
              </a:ext>
            </a:extLst>
          </p:cNvPr>
          <p:cNvSpPr/>
          <p:nvPr/>
        </p:nvSpPr>
        <p:spPr>
          <a:xfrm>
            <a:off x="2427327" y="2560437"/>
            <a:ext cx="28575" cy="18792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E4DF387-649B-4465-9F79-66163ABEAA1E}"/>
              </a:ext>
            </a:extLst>
          </p:cNvPr>
          <p:cNvSpPr/>
          <p:nvPr/>
        </p:nvSpPr>
        <p:spPr>
          <a:xfrm>
            <a:off x="2765392" y="2821179"/>
            <a:ext cx="28575" cy="13577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74A045-6DD0-4E5C-8C2B-C87F14AE7B40}"/>
              </a:ext>
            </a:extLst>
          </p:cNvPr>
          <p:cNvSpPr/>
          <p:nvPr/>
        </p:nvSpPr>
        <p:spPr>
          <a:xfrm>
            <a:off x="3009201" y="3009559"/>
            <a:ext cx="28575" cy="9809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9F93B8-3811-4DDD-8476-A4CCCD5AD3FB}"/>
              </a:ext>
            </a:extLst>
          </p:cNvPr>
          <p:cNvSpPr/>
          <p:nvPr/>
        </p:nvSpPr>
        <p:spPr>
          <a:xfrm>
            <a:off x="3185476" y="3148591"/>
            <a:ext cx="28575" cy="7062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A419943-2609-42B3-908B-C1B27C826288}"/>
              </a:ext>
            </a:extLst>
          </p:cNvPr>
          <p:cNvSpPr/>
          <p:nvPr/>
        </p:nvSpPr>
        <p:spPr>
          <a:xfrm>
            <a:off x="3312834" y="3246596"/>
            <a:ext cx="28575" cy="5102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C533DB1-27FD-4862-9427-819C6417D644}"/>
              </a:ext>
            </a:extLst>
          </p:cNvPr>
          <p:cNvSpPr/>
          <p:nvPr/>
        </p:nvSpPr>
        <p:spPr>
          <a:xfrm>
            <a:off x="3404635" y="3317400"/>
            <a:ext cx="28575" cy="3686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B7A3FA5-C479-422E-92F5-7EB16C5603D0}"/>
              </a:ext>
            </a:extLst>
          </p:cNvPr>
          <p:cNvSpPr/>
          <p:nvPr/>
        </p:nvSpPr>
        <p:spPr>
          <a:xfrm>
            <a:off x="3470841" y="3368555"/>
            <a:ext cx="28575" cy="2663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1398CB4-5C1C-4017-A172-55B88125B449}"/>
              </a:ext>
            </a:extLst>
          </p:cNvPr>
          <p:cNvSpPr/>
          <p:nvPr/>
        </p:nvSpPr>
        <p:spPr>
          <a:xfrm>
            <a:off x="3518435" y="3407606"/>
            <a:ext cx="28575" cy="1907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9A56A97-E66A-400D-A264-F55C2BC63B98}"/>
              </a:ext>
            </a:extLst>
          </p:cNvPr>
          <p:cNvSpPr/>
          <p:nvPr/>
        </p:nvSpPr>
        <p:spPr>
          <a:xfrm>
            <a:off x="3552822" y="3434066"/>
            <a:ext cx="28575" cy="1377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BF60776-8117-4FC5-9DEC-48CC41CEBA61}"/>
              </a:ext>
            </a:extLst>
          </p:cNvPr>
          <p:cNvSpPr/>
          <p:nvPr/>
        </p:nvSpPr>
        <p:spPr>
          <a:xfrm>
            <a:off x="3577608" y="3453183"/>
            <a:ext cx="28575" cy="9954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8672D6A-2306-4762-ADCE-83F395805716}"/>
              </a:ext>
            </a:extLst>
          </p:cNvPr>
          <p:cNvSpPr/>
          <p:nvPr/>
        </p:nvSpPr>
        <p:spPr>
          <a:xfrm>
            <a:off x="3595484" y="3466995"/>
            <a:ext cx="28575" cy="719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3A2CA54B-4A99-479A-B73E-639C4993CCB2}"/>
              </a:ext>
            </a:extLst>
          </p:cNvPr>
          <p:cNvSpPr/>
          <p:nvPr/>
        </p:nvSpPr>
        <p:spPr>
          <a:xfrm>
            <a:off x="3623857" y="2199542"/>
            <a:ext cx="28575" cy="259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851FB5D0-877E-4AD6-9DF1-FE6D64BD82F1}"/>
              </a:ext>
            </a:extLst>
          </p:cNvPr>
          <p:cNvSpPr/>
          <p:nvPr/>
        </p:nvSpPr>
        <p:spPr>
          <a:xfrm>
            <a:off x="4104620" y="2559182"/>
            <a:ext cx="28575" cy="18727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CC29D395-EB94-4D45-9FF9-24345F721641}"/>
              </a:ext>
            </a:extLst>
          </p:cNvPr>
          <p:cNvSpPr/>
          <p:nvPr/>
        </p:nvSpPr>
        <p:spPr>
          <a:xfrm>
            <a:off x="4442307" y="2819028"/>
            <a:ext cx="28575" cy="13530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9986C192-A557-4D44-975D-0687890D0E05}"/>
              </a:ext>
            </a:extLst>
          </p:cNvPr>
          <p:cNvSpPr/>
          <p:nvPr/>
        </p:nvSpPr>
        <p:spPr>
          <a:xfrm>
            <a:off x="4685714" y="3006756"/>
            <a:ext cx="28575" cy="977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BE05E1A5-B3ED-44E9-A99A-EB92FD4824A1}"/>
              </a:ext>
            </a:extLst>
          </p:cNvPr>
          <p:cNvSpPr/>
          <p:nvPr/>
        </p:nvSpPr>
        <p:spPr>
          <a:xfrm>
            <a:off x="4861256" y="3142394"/>
            <a:ext cx="28575" cy="7062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343B9807-B744-4507-B7D7-BC04A4CF4245}"/>
              </a:ext>
            </a:extLst>
          </p:cNvPr>
          <p:cNvSpPr/>
          <p:nvPr/>
        </p:nvSpPr>
        <p:spPr>
          <a:xfrm>
            <a:off x="4988174" y="3242503"/>
            <a:ext cx="28575" cy="5085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1470D131-A3BD-4BD5-8036-897AE7F23FB4}"/>
              </a:ext>
            </a:extLst>
          </p:cNvPr>
          <p:cNvSpPr/>
          <p:nvPr/>
        </p:nvSpPr>
        <p:spPr>
          <a:xfrm>
            <a:off x="5079872" y="3313063"/>
            <a:ext cx="28575" cy="36741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E3A3B6F1-F063-4633-B196-780323DCE0EA}"/>
              </a:ext>
            </a:extLst>
          </p:cNvPr>
          <p:cNvSpPr/>
          <p:nvPr/>
        </p:nvSpPr>
        <p:spPr>
          <a:xfrm>
            <a:off x="5145969" y="3364035"/>
            <a:ext cx="28575" cy="2654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76C4B9DD-B1A2-4DAA-94DE-FF35AE7DE35C}"/>
              </a:ext>
            </a:extLst>
          </p:cNvPr>
          <p:cNvSpPr/>
          <p:nvPr/>
        </p:nvSpPr>
        <p:spPr>
          <a:xfrm>
            <a:off x="5193637" y="3400873"/>
            <a:ext cx="28575" cy="1917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E6CDD76C-ED58-4E33-9755-A7776695E465}"/>
              </a:ext>
            </a:extLst>
          </p:cNvPr>
          <p:cNvSpPr/>
          <p:nvPr/>
        </p:nvSpPr>
        <p:spPr>
          <a:xfrm>
            <a:off x="5227905" y="3428988"/>
            <a:ext cx="28575" cy="1373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ACEE2786-A9EF-4D4D-A81A-BFE4946F99EE}"/>
              </a:ext>
            </a:extLst>
          </p:cNvPr>
          <p:cNvSpPr/>
          <p:nvPr/>
        </p:nvSpPr>
        <p:spPr>
          <a:xfrm>
            <a:off x="5252663" y="3448039"/>
            <a:ext cx="28575" cy="992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39E4082E-11CB-4C6C-BB3E-D1C607CE3D8C}"/>
              </a:ext>
            </a:extLst>
          </p:cNvPr>
          <p:cNvSpPr/>
          <p:nvPr/>
        </p:nvSpPr>
        <p:spPr>
          <a:xfrm>
            <a:off x="5270509" y="3461810"/>
            <a:ext cx="28575" cy="716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52C3B571-DBF9-4158-A032-6C685AD5298B}"/>
              </a:ext>
            </a:extLst>
          </p:cNvPr>
          <p:cNvSpPr/>
          <p:nvPr/>
        </p:nvSpPr>
        <p:spPr>
          <a:xfrm>
            <a:off x="5283380" y="3471748"/>
            <a:ext cx="28575" cy="517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CEE48F58-1C12-4118-A27F-781E9D0128F4}"/>
              </a:ext>
            </a:extLst>
          </p:cNvPr>
          <p:cNvSpPr/>
          <p:nvPr/>
        </p:nvSpPr>
        <p:spPr>
          <a:xfrm>
            <a:off x="5304221" y="2559182"/>
            <a:ext cx="28575" cy="18662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A4CF3C42-5545-4279-B015-73A867372FCD}"/>
              </a:ext>
            </a:extLst>
          </p:cNvPr>
          <p:cNvSpPr/>
          <p:nvPr/>
        </p:nvSpPr>
        <p:spPr>
          <a:xfrm>
            <a:off x="5640082" y="2818123"/>
            <a:ext cx="28575" cy="13483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572E9B7B-654A-43E4-8DB2-4EEB55982F11}"/>
              </a:ext>
            </a:extLst>
          </p:cNvPr>
          <p:cNvSpPr/>
          <p:nvPr/>
        </p:nvSpPr>
        <p:spPr>
          <a:xfrm>
            <a:off x="5883217" y="3005214"/>
            <a:ext cx="28575" cy="9741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E2BBEC66-0DD1-48AE-9886-F5B71C695CA2}"/>
              </a:ext>
            </a:extLst>
          </p:cNvPr>
          <p:cNvSpPr/>
          <p:nvPr/>
        </p:nvSpPr>
        <p:spPr>
          <a:xfrm>
            <a:off x="6058470" y="3140376"/>
            <a:ext cx="28575" cy="7038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50BA0B37-16C3-40A0-922E-73744AE88CE9}"/>
              </a:ext>
            </a:extLst>
          </p:cNvPr>
          <p:cNvSpPr/>
          <p:nvPr/>
        </p:nvSpPr>
        <p:spPr>
          <a:xfrm>
            <a:off x="6184860" y="3238042"/>
            <a:ext cx="28575" cy="5085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14C5C46D-6B44-4E81-AB37-F66063B199BD}"/>
              </a:ext>
            </a:extLst>
          </p:cNvPr>
          <p:cNvSpPr/>
          <p:nvPr/>
        </p:nvSpPr>
        <p:spPr>
          <a:xfrm>
            <a:off x="6276241" y="3310110"/>
            <a:ext cx="28575" cy="3661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953A263E-F322-44B4-A4BD-D13C03AEB6A5}"/>
              </a:ext>
            </a:extLst>
          </p:cNvPr>
          <p:cNvSpPr/>
          <p:nvPr/>
        </p:nvSpPr>
        <p:spPr>
          <a:xfrm>
            <a:off x="6342263" y="3360918"/>
            <a:ext cx="28575" cy="2645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92593F33-6161-4216-9EBF-4C9B370D6E5C}"/>
              </a:ext>
            </a:extLst>
          </p:cNvPr>
          <p:cNvSpPr/>
          <p:nvPr/>
        </p:nvSpPr>
        <p:spPr>
          <a:xfrm>
            <a:off x="6389853" y="3397623"/>
            <a:ext cx="28575" cy="19112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9B87C4F9-B3BA-42D1-AFD7-66CA825F0F06}"/>
              </a:ext>
            </a:extLst>
          </p:cNvPr>
          <p:cNvSpPr/>
          <p:nvPr/>
        </p:nvSpPr>
        <p:spPr>
          <a:xfrm>
            <a:off x="6424174" y="3424142"/>
            <a:ext cx="28575" cy="1380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E987565A-4FA2-4163-A258-9772A64933BF}"/>
              </a:ext>
            </a:extLst>
          </p:cNvPr>
          <p:cNvSpPr/>
          <p:nvPr/>
        </p:nvSpPr>
        <p:spPr>
          <a:xfrm>
            <a:off x="6448847" y="3444389"/>
            <a:ext cx="28575" cy="988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8F421027-4962-4A6F-A5B1-75DBB28E3AF4}"/>
              </a:ext>
            </a:extLst>
          </p:cNvPr>
          <p:cNvSpPr/>
          <p:nvPr/>
        </p:nvSpPr>
        <p:spPr>
          <a:xfrm>
            <a:off x="6466673" y="3458106"/>
            <a:ext cx="28575" cy="714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6B09E37F-DD6E-43E8-8206-D7460597FE59}"/>
              </a:ext>
            </a:extLst>
          </p:cNvPr>
          <p:cNvSpPr/>
          <p:nvPr/>
        </p:nvSpPr>
        <p:spPr>
          <a:xfrm>
            <a:off x="6479522" y="3468016"/>
            <a:ext cx="28575" cy="5160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5BF49C0F-3734-4F3F-8263-9E469D4BEF24}"/>
              </a:ext>
            </a:extLst>
          </p:cNvPr>
          <p:cNvSpPr/>
          <p:nvPr/>
        </p:nvSpPr>
        <p:spPr>
          <a:xfrm>
            <a:off x="6488789" y="3475170"/>
            <a:ext cx="28575" cy="372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AA720609-188F-4099-AB9F-C44597AED014}"/>
              </a:ext>
            </a:extLst>
          </p:cNvPr>
          <p:cNvSpPr/>
          <p:nvPr/>
        </p:nvSpPr>
        <p:spPr>
          <a:xfrm>
            <a:off x="6510905" y="2818129"/>
            <a:ext cx="28575" cy="13436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959D9612-8936-4DDC-BB94-86700BFC4CEF}"/>
              </a:ext>
            </a:extLst>
          </p:cNvPr>
          <p:cNvSpPr/>
          <p:nvPr/>
        </p:nvSpPr>
        <p:spPr>
          <a:xfrm>
            <a:off x="6752725" y="3004560"/>
            <a:ext cx="28575" cy="9708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A661749D-895B-4AF6-82F2-28C4884FE30D}"/>
              </a:ext>
            </a:extLst>
          </p:cNvPr>
          <p:cNvSpPr/>
          <p:nvPr/>
        </p:nvSpPr>
        <p:spPr>
          <a:xfrm>
            <a:off x="6927782" y="3139261"/>
            <a:ext cx="28575" cy="7014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D181D540-ED4D-4FFA-8FC5-5E9C1F342620}"/>
              </a:ext>
            </a:extLst>
          </p:cNvPr>
          <p:cNvSpPr/>
          <p:nvPr/>
        </p:nvSpPr>
        <p:spPr>
          <a:xfrm>
            <a:off x="7053964" y="3236589"/>
            <a:ext cx="28575" cy="5067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92E84372-E7CE-4A02-A30F-AABB9E2A5A78}"/>
              </a:ext>
            </a:extLst>
          </p:cNvPr>
          <p:cNvSpPr/>
          <p:nvPr/>
        </p:nvSpPr>
        <p:spPr>
          <a:xfrm>
            <a:off x="7144965" y="3306897"/>
            <a:ext cx="28575" cy="3661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E01B35DA-C85B-4014-922F-581C2DBBD7B5}"/>
              </a:ext>
            </a:extLst>
          </p:cNvPr>
          <p:cNvSpPr/>
          <p:nvPr/>
        </p:nvSpPr>
        <p:spPr>
          <a:xfrm>
            <a:off x="7210760" y="3358791"/>
            <a:ext cx="28575" cy="2636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6600AA8C-E4D0-4CED-958D-3A6C371855A2}"/>
              </a:ext>
            </a:extLst>
          </p:cNvPr>
          <p:cNvSpPr/>
          <p:nvPr/>
        </p:nvSpPr>
        <p:spPr>
          <a:xfrm>
            <a:off x="7258296" y="3395369"/>
            <a:ext cx="28575" cy="1904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81F3FA28-6F36-4976-808F-92DE8D9DC85D}"/>
              </a:ext>
            </a:extLst>
          </p:cNvPr>
          <p:cNvSpPr/>
          <p:nvPr/>
        </p:nvSpPr>
        <p:spPr>
          <a:xfrm>
            <a:off x="7292561" y="3421802"/>
            <a:ext cx="28575" cy="1376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B56460E8-6D0E-4F8C-980B-A626CE6D064D}"/>
              </a:ext>
            </a:extLst>
          </p:cNvPr>
          <p:cNvSpPr/>
          <p:nvPr/>
        </p:nvSpPr>
        <p:spPr>
          <a:xfrm>
            <a:off x="7317272" y="3440896"/>
            <a:ext cx="28575" cy="994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240D2B94-93F5-41DA-8E09-CC06CCF9BD32}"/>
              </a:ext>
            </a:extLst>
          </p:cNvPr>
          <p:cNvSpPr/>
          <p:nvPr/>
        </p:nvSpPr>
        <p:spPr>
          <a:xfrm>
            <a:off x="7335036" y="3455468"/>
            <a:ext cx="28575" cy="7117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BAA668CA-798C-41A8-BB7F-EC72FAD0A80F}"/>
              </a:ext>
            </a:extLst>
          </p:cNvPr>
          <p:cNvSpPr/>
          <p:nvPr/>
        </p:nvSpPr>
        <p:spPr>
          <a:xfrm>
            <a:off x="7347871" y="3465344"/>
            <a:ext cx="28575" cy="514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04495DF8-B9CD-4C6C-B54C-C15A6DA805A9}"/>
              </a:ext>
            </a:extLst>
          </p:cNvPr>
          <p:cNvSpPr/>
          <p:nvPr/>
        </p:nvSpPr>
        <p:spPr>
          <a:xfrm>
            <a:off x="7357122" y="3472485"/>
            <a:ext cx="28575" cy="371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0298F626-B8FE-45F3-99A6-8CB0E9B9D876}"/>
              </a:ext>
            </a:extLst>
          </p:cNvPr>
          <p:cNvSpPr/>
          <p:nvPr/>
        </p:nvSpPr>
        <p:spPr>
          <a:xfrm>
            <a:off x="7363794" y="3477640"/>
            <a:ext cx="28575" cy="268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BA6C9169-8B8E-44E8-8141-C00E09E9563F}"/>
              </a:ext>
            </a:extLst>
          </p:cNvPr>
          <p:cNvSpPr/>
          <p:nvPr/>
        </p:nvSpPr>
        <p:spPr>
          <a:xfrm>
            <a:off x="7374658" y="3003378"/>
            <a:ext cx="28575" cy="97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B07A2DCB-62D1-4E14-B8EF-CD301DCEBDCC}"/>
              </a:ext>
            </a:extLst>
          </p:cNvPr>
          <p:cNvSpPr/>
          <p:nvPr/>
        </p:nvSpPr>
        <p:spPr>
          <a:xfrm>
            <a:off x="7549586" y="3138243"/>
            <a:ext cx="28575" cy="7022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Rectangle 535">
            <a:extLst>
              <a:ext uri="{FF2B5EF4-FFF2-40B4-BE49-F238E27FC236}">
                <a16:creationId xmlns:a16="http://schemas.microsoft.com/office/drawing/2014/main" id="{E632D2EA-9CE2-4F54-AB85-85DB2BD8821F}"/>
              </a:ext>
            </a:extLst>
          </p:cNvPr>
          <p:cNvSpPr/>
          <p:nvPr/>
        </p:nvSpPr>
        <p:spPr>
          <a:xfrm>
            <a:off x="7676218" y="3235683"/>
            <a:ext cx="28575" cy="5073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Rectangle 536">
            <a:extLst>
              <a:ext uri="{FF2B5EF4-FFF2-40B4-BE49-F238E27FC236}">
                <a16:creationId xmlns:a16="http://schemas.microsoft.com/office/drawing/2014/main" id="{BE263258-EC20-429E-9F83-51998E633C09}"/>
              </a:ext>
            </a:extLst>
          </p:cNvPr>
          <p:cNvSpPr/>
          <p:nvPr/>
        </p:nvSpPr>
        <p:spPr>
          <a:xfrm>
            <a:off x="7767496" y="3306083"/>
            <a:ext cx="28575" cy="3665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>
            <a:extLst>
              <a:ext uri="{FF2B5EF4-FFF2-40B4-BE49-F238E27FC236}">
                <a16:creationId xmlns:a16="http://schemas.microsoft.com/office/drawing/2014/main" id="{DC10D427-0E33-4B33-A28A-80E6066C1B95}"/>
              </a:ext>
            </a:extLst>
          </p:cNvPr>
          <p:cNvSpPr/>
          <p:nvPr/>
        </p:nvSpPr>
        <p:spPr>
          <a:xfrm>
            <a:off x="7833324" y="3356954"/>
            <a:ext cx="28575" cy="2648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Rectangle 538">
            <a:extLst>
              <a:ext uri="{FF2B5EF4-FFF2-40B4-BE49-F238E27FC236}">
                <a16:creationId xmlns:a16="http://schemas.microsoft.com/office/drawing/2014/main" id="{CD262426-E9AE-46CD-9A34-53795FF4916A}"/>
              </a:ext>
            </a:extLst>
          </p:cNvPr>
          <p:cNvSpPr/>
          <p:nvPr/>
        </p:nvSpPr>
        <p:spPr>
          <a:xfrm>
            <a:off x="7880918" y="3394486"/>
            <a:ext cx="28575" cy="1907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7FC8DB48-220F-45A6-AF6D-98D85DFE4779}"/>
              </a:ext>
            </a:extLst>
          </p:cNvPr>
          <p:cNvSpPr/>
          <p:nvPr/>
        </p:nvSpPr>
        <p:spPr>
          <a:xfrm>
            <a:off x="7915305" y="3420952"/>
            <a:ext cx="28575" cy="1377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>
            <a:extLst>
              <a:ext uri="{FF2B5EF4-FFF2-40B4-BE49-F238E27FC236}">
                <a16:creationId xmlns:a16="http://schemas.microsoft.com/office/drawing/2014/main" id="{60662B4C-4E00-427F-91E5-CB7F979E3A2B}"/>
              </a:ext>
            </a:extLst>
          </p:cNvPr>
          <p:cNvSpPr/>
          <p:nvPr/>
        </p:nvSpPr>
        <p:spPr>
          <a:xfrm>
            <a:off x="7940091" y="3440069"/>
            <a:ext cx="28575" cy="9954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F79DD60E-FCCD-4353-B490-A3150D0042B5}"/>
              </a:ext>
            </a:extLst>
          </p:cNvPr>
          <p:cNvSpPr/>
          <p:nvPr/>
        </p:nvSpPr>
        <p:spPr>
          <a:xfrm>
            <a:off x="7957967" y="3453875"/>
            <a:ext cx="28575" cy="719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8D4ADED8-A75C-4238-A07F-1D6D99040FE1}"/>
              </a:ext>
            </a:extLst>
          </p:cNvPr>
          <p:cNvSpPr/>
          <p:nvPr/>
        </p:nvSpPr>
        <p:spPr>
          <a:xfrm>
            <a:off x="7970817" y="3464426"/>
            <a:ext cx="28575" cy="514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1D1AB74F-EC72-4DB7-95C2-E7F569BA4322}"/>
              </a:ext>
            </a:extLst>
          </p:cNvPr>
          <p:cNvSpPr/>
          <p:nvPr/>
        </p:nvSpPr>
        <p:spPr>
          <a:xfrm>
            <a:off x="7980102" y="3471570"/>
            <a:ext cx="28575" cy="372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Rectangle 544">
            <a:extLst>
              <a:ext uri="{FF2B5EF4-FFF2-40B4-BE49-F238E27FC236}">
                <a16:creationId xmlns:a16="http://schemas.microsoft.com/office/drawing/2014/main" id="{00203AFB-D269-4D5C-967D-A8EE7FBE928C}"/>
              </a:ext>
            </a:extLst>
          </p:cNvPr>
          <p:cNvSpPr/>
          <p:nvPr/>
        </p:nvSpPr>
        <p:spPr>
          <a:xfrm>
            <a:off x="7986794" y="3476732"/>
            <a:ext cx="28575" cy="268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Rectangle 545">
            <a:extLst>
              <a:ext uri="{FF2B5EF4-FFF2-40B4-BE49-F238E27FC236}">
                <a16:creationId xmlns:a16="http://schemas.microsoft.com/office/drawing/2014/main" id="{B3563EDD-7956-410E-A31C-A1EDBD5DC379}"/>
              </a:ext>
            </a:extLst>
          </p:cNvPr>
          <p:cNvSpPr/>
          <p:nvPr/>
        </p:nvSpPr>
        <p:spPr>
          <a:xfrm>
            <a:off x="7991621" y="3480461"/>
            <a:ext cx="28575" cy="194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ADCA0D42-153F-45CE-BD79-82149711A268}"/>
              </a:ext>
            </a:extLst>
          </p:cNvPr>
          <p:cNvSpPr/>
          <p:nvPr/>
        </p:nvSpPr>
        <p:spPr>
          <a:xfrm>
            <a:off x="8003139" y="3138243"/>
            <a:ext cx="28575" cy="6998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Rectangle 547">
            <a:extLst>
              <a:ext uri="{FF2B5EF4-FFF2-40B4-BE49-F238E27FC236}">
                <a16:creationId xmlns:a16="http://schemas.microsoft.com/office/drawing/2014/main" id="{D9BF76DB-643C-4BF1-A0E3-8968904AD404}"/>
              </a:ext>
            </a:extLst>
          </p:cNvPr>
          <p:cNvSpPr/>
          <p:nvPr/>
        </p:nvSpPr>
        <p:spPr>
          <a:xfrm>
            <a:off x="8129087" y="3235346"/>
            <a:ext cx="28575" cy="50563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Rectangle 548">
            <a:extLst>
              <a:ext uri="{FF2B5EF4-FFF2-40B4-BE49-F238E27FC236}">
                <a16:creationId xmlns:a16="http://schemas.microsoft.com/office/drawing/2014/main" id="{AB22D5D9-19A5-46B2-A38C-3E9A5C1ABA8E}"/>
              </a:ext>
            </a:extLst>
          </p:cNvPr>
          <p:cNvSpPr/>
          <p:nvPr/>
        </p:nvSpPr>
        <p:spPr>
          <a:xfrm>
            <a:off x="8220263" y="3305509"/>
            <a:ext cx="28575" cy="3653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>
            <a:extLst>
              <a:ext uri="{FF2B5EF4-FFF2-40B4-BE49-F238E27FC236}">
                <a16:creationId xmlns:a16="http://schemas.microsoft.com/office/drawing/2014/main" id="{F04E803C-903C-41B5-80B8-0B1C89D8D8EA}"/>
              </a:ext>
            </a:extLst>
          </p:cNvPr>
          <p:cNvSpPr/>
          <p:nvPr/>
        </p:nvSpPr>
        <p:spPr>
          <a:xfrm>
            <a:off x="8285983" y="3356191"/>
            <a:ext cx="28575" cy="2639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Rectangle 550">
            <a:extLst>
              <a:ext uri="{FF2B5EF4-FFF2-40B4-BE49-F238E27FC236}">
                <a16:creationId xmlns:a16="http://schemas.microsoft.com/office/drawing/2014/main" id="{DCB45E4F-503B-452A-92D9-1609C966E77D}"/>
              </a:ext>
            </a:extLst>
          </p:cNvPr>
          <p:cNvSpPr/>
          <p:nvPr/>
        </p:nvSpPr>
        <p:spPr>
          <a:xfrm>
            <a:off x="8333379" y="3392813"/>
            <a:ext cx="28575" cy="1907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DCDE7801-D984-425B-9811-F3678235A32F}"/>
              </a:ext>
            </a:extLst>
          </p:cNvPr>
          <p:cNvSpPr/>
          <p:nvPr/>
        </p:nvSpPr>
        <p:spPr>
          <a:xfrm>
            <a:off x="8367647" y="3419841"/>
            <a:ext cx="28575" cy="1373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A66A8E92-1213-4415-A477-C1E7A7207E54}"/>
              </a:ext>
            </a:extLst>
          </p:cNvPr>
          <p:cNvSpPr/>
          <p:nvPr/>
        </p:nvSpPr>
        <p:spPr>
          <a:xfrm>
            <a:off x="8392405" y="3438892"/>
            <a:ext cx="28575" cy="992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Rectangle 553">
            <a:extLst>
              <a:ext uri="{FF2B5EF4-FFF2-40B4-BE49-F238E27FC236}">
                <a16:creationId xmlns:a16="http://schemas.microsoft.com/office/drawing/2014/main" id="{14C7B9B5-C165-4926-B011-5F9958112E68}"/>
              </a:ext>
            </a:extLst>
          </p:cNvPr>
          <p:cNvSpPr/>
          <p:nvPr/>
        </p:nvSpPr>
        <p:spPr>
          <a:xfrm>
            <a:off x="8410252" y="3452656"/>
            <a:ext cx="28575" cy="716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Rectangle 554">
            <a:extLst>
              <a:ext uri="{FF2B5EF4-FFF2-40B4-BE49-F238E27FC236}">
                <a16:creationId xmlns:a16="http://schemas.microsoft.com/office/drawing/2014/main" id="{B956D343-E777-48E5-953E-2B870C8F2162}"/>
              </a:ext>
            </a:extLst>
          </p:cNvPr>
          <p:cNvSpPr/>
          <p:nvPr/>
        </p:nvSpPr>
        <p:spPr>
          <a:xfrm>
            <a:off x="8423122" y="3462601"/>
            <a:ext cx="28575" cy="517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>
            <a:extLst>
              <a:ext uri="{FF2B5EF4-FFF2-40B4-BE49-F238E27FC236}">
                <a16:creationId xmlns:a16="http://schemas.microsoft.com/office/drawing/2014/main" id="{EF401EB2-C70F-481F-94C2-871F7A85333C}"/>
              </a:ext>
            </a:extLst>
          </p:cNvPr>
          <p:cNvSpPr/>
          <p:nvPr/>
        </p:nvSpPr>
        <p:spPr>
          <a:xfrm>
            <a:off x="8432374" y="3470193"/>
            <a:ext cx="28575" cy="37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Rectangle 556">
            <a:extLst>
              <a:ext uri="{FF2B5EF4-FFF2-40B4-BE49-F238E27FC236}">
                <a16:creationId xmlns:a16="http://schemas.microsoft.com/office/drawing/2014/main" id="{D667D7FA-7AF2-4ECA-AA52-50376B9A2D3B}"/>
              </a:ext>
            </a:extLst>
          </p:cNvPr>
          <p:cNvSpPr/>
          <p:nvPr/>
        </p:nvSpPr>
        <p:spPr>
          <a:xfrm>
            <a:off x="8439059" y="3475343"/>
            <a:ext cx="28575" cy="267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Rectangle 557">
            <a:extLst>
              <a:ext uri="{FF2B5EF4-FFF2-40B4-BE49-F238E27FC236}">
                <a16:creationId xmlns:a16="http://schemas.microsoft.com/office/drawing/2014/main" id="{C0948A6C-34E6-4B74-BEA1-9200DC0FF251}"/>
              </a:ext>
            </a:extLst>
          </p:cNvPr>
          <p:cNvSpPr/>
          <p:nvPr/>
        </p:nvSpPr>
        <p:spPr>
          <a:xfrm>
            <a:off x="8443877" y="3479054"/>
            <a:ext cx="28575" cy="193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>
            <a:extLst>
              <a:ext uri="{FF2B5EF4-FFF2-40B4-BE49-F238E27FC236}">
                <a16:creationId xmlns:a16="http://schemas.microsoft.com/office/drawing/2014/main" id="{21C47604-6A46-4918-8BF9-47B0505B7EFC}"/>
              </a:ext>
            </a:extLst>
          </p:cNvPr>
          <p:cNvSpPr/>
          <p:nvPr/>
        </p:nvSpPr>
        <p:spPr>
          <a:xfrm>
            <a:off x="8447352" y="3481739"/>
            <a:ext cx="28575" cy="139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Rectangle 559">
            <a:extLst>
              <a:ext uri="{FF2B5EF4-FFF2-40B4-BE49-F238E27FC236}">
                <a16:creationId xmlns:a16="http://schemas.microsoft.com/office/drawing/2014/main" id="{EA288E55-B1D8-40C3-9D4E-F3E956389B64}"/>
              </a:ext>
            </a:extLst>
          </p:cNvPr>
          <p:cNvSpPr/>
          <p:nvPr/>
        </p:nvSpPr>
        <p:spPr>
          <a:xfrm>
            <a:off x="8452980" y="3235352"/>
            <a:ext cx="28575" cy="5038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Rectangle 560">
            <a:extLst>
              <a:ext uri="{FF2B5EF4-FFF2-40B4-BE49-F238E27FC236}">
                <a16:creationId xmlns:a16="http://schemas.microsoft.com/office/drawing/2014/main" id="{07ED5880-3FE1-4AB2-9963-5F4F79B3D5AE}"/>
              </a:ext>
            </a:extLst>
          </p:cNvPr>
          <p:cNvSpPr/>
          <p:nvPr/>
        </p:nvSpPr>
        <p:spPr>
          <a:xfrm>
            <a:off x="8543662" y="3305266"/>
            <a:ext cx="28575" cy="3640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>
            <a:extLst>
              <a:ext uri="{FF2B5EF4-FFF2-40B4-BE49-F238E27FC236}">
                <a16:creationId xmlns:a16="http://schemas.microsoft.com/office/drawing/2014/main" id="{CC0DAB31-AC9F-4904-8D1F-599DD6AAB993}"/>
              </a:ext>
            </a:extLst>
          </p:cNvPr>
          <p:cNvSpPr/>
          <p:nvPr/>
        </p:nvSpPr>
        <p:spPr>
          <a:xfrm>
            <a:off x="8609308" y="3355779"/>
            <a:ext cx="28575" cy="26303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Rectangle 562">
            <a:extLst>
              <a:ext uri="{FF2B5EF4-FFF2-40B4-BE49-F238E27FC236}">
                <a16:creationId xmlns:a16="http://schemas.microsoft.com/office/drawing/2014/main" id="{1D0F98EF-4FD0-423B-9F32-73A162454DE1}"/>
              </a:ext>
            </a:extLst>
          </p:cNvPr>
          <p:cNvSpPr/>
          <p:nvPr/>
        </p:nvSpPr>
        <p:spPr>
          <a:xfrm>
            <a:off x="8656627" y="3392268"/>
            <a:ext cx="28575" cy="1900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Rectangle 563">
            <a:extLst>
              <a:ext uri="{FF2B5EF4-FFF2-40B4-BE49-F238E27FC236}">
                <a16:creationId xmlns:a16="http://schemas.microsoft.com/office/drawing/2014/main" id="{31BF7094-F1BE-4C78-83A4-FA6373159EF1}"/>
              </a:ext>
            </a:extLst>
          </p:cNvPr>
          <p:cNvSpPr/>
          <p:nvPr/>
        </p:nvSpPr>
        <p:spPr>
          <a:xfrm>
            <a:off x="8690752" y="3418636"/>
            <a:ext cx="28575" cy="1373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>
            <a:extLst>
              <a:ext uri="{FF2B5EF4-FFF2-40B4-BE49-F238E27FC236}">
                <a16:creationId xmlns:a16="http://schemas.microsoft.com/office/drawing/2014/main" id="{9387BBEC-9E0D-4EE3-8A2E-3D9AE3D6D332}"/>
              </a:ext>
            </a:extLst>
          </p:cNvPr>
          <p:cNvSpPr/>
          <p:nvPr/>
        </p:nvSpPr>
        <p:spPr>
          <a:xfrm>
            <a:off x="8715425" y="3438102"/>
            <a:ext cx="28575" cy="988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Rectangle 565">
            <a:extLst>
              <a:ext uri="{FF2B5EF4-FFF2-40B4-BE49-F238E27FC236}">
                <a16:creationId xmlns:a16="http://schemas.microsoft.com/office/drawing/2014/main" id="{388DC5CD-E1DD-4207-B73D-49A6D18D165C}"/>
              </a:ext>
            </a:extLst>
          </p:cNvPr>
          <p:cNvSpPr/>
          <p:nvPr/>
        </p:nvSpPr>
        <p:spPr>
          <a:xfrm>
            <a:off x="8733251" y="3451813"/>
            <a:ext cx="28575" cy="714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Rectangle 566">
            <a:extLst>
              <a:ext uri="{FF2B5EF4-FFF2-40B4-BE49-F238E27FC236}">
                <a16:creationId xmlns:a16="http://schemas.microsoft.com/office/drawing/2014/main" id="{DD995B38-805B-4CD6-8975-367F0CED1F14}"/>
              </a:ext>
            </a:extLst>
          </p:cNvPr>
          <p:cNvSpPr/>
          <p:nvPr/>
        </p:nvSpPr>
        <p:spPr>
          <a:xfrm>
            <a:off x="8746100" y="3461729"/>
            <a:ext cx="28575" cy="5160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>
            <a:extLst>
              <a:ext uri="{FF2B5EF4-FFF2-40B4-BE49-F238E27FC236}">
                <a16:creationId xmlns:a16="http://schemas.microsoft.com/office/drawing/2014/main" id="{905E7946-638F-445F-9A76-0D18CEEFE32B}"/>
              </a:ext>
            </a:extLst>
          </p:cNvPr>
          <p:cNvSpPr/>
          <p:nvPr/>
        </p:nvSpPr>
        <p:spPr>
          <a:xfrm>
            <a:off x="8755367" y="3468889"/>
            <a:ext cx="28575" cy="372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Rectangle 568">
            <a:extLst>
              <a:ext uri="{FF2B5EF4-FFF2-40B4-BE49-F238E27FC236}">
                <a16:creationId xmlns:a16="http://schemas.microsoft.com/office/drawing/2014/main" id="{CE620A5F-8E49-4AB9-8B00-EEE01DF7171E}"/>
              </a:ext>
            </a:extLst>
          </p:cNvPr>
          <p:cNvSpPr/>
          <p:nvPr/>
        </p:nvSpPr>
        <p:spPr>
          <a:xfrm>
            <a:off x="8762029" y="3474350"/>
            <a:ext cx="28575" cy="266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Rectangle 569">
            <a:extLst>
              <a:ext uri="{FF2B5EF4-FFF2-40B4-BE49-F238E27FC236}">
                <a16:creationId xmlns:a16="http://schemas.microsoft.com/office/drawing/2014/main" id="{1EDA4BB7-4C37-4C42-B30E-F158E99D8093}"/>
              </a:ext>
            </a:extLst>
          </p:cNvPr>
          <p:cNvSpPr/>
          <p:nvPr/>
        </p:nvSpPr>
        <p:spPr>
          <a:xfrm>
            <a:off x="8766842" y="3478060"/>
            <a:ext cx="28575" cy="192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>
            <a:extLst>
              <a:ext uri="{FF2B5EF4-FFF2-40B4-BE49-F238E27FC236}">
                <a16:creationId xmlns:a16="http://schemas.microsoft.com/office/drawing/2014/main" id="{090DC319-A2C4-4DC0-BB74-E6D8A8B91F98}"/>
              </a:ext>
            </a:extLst>
          </p:cNvPr>
          <p:cNvSpPr/>
          <p:nvPr/>
        </p:nvSpPr>
        <p:spPr>
          <a:xfrm>
            <a:off x="8770311" y="3480735"/>
            <a:ext cx="28575" cy="139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Rectangle 571">
            <a:extLst>
              <a:ext uri="{FF2B5EF4-FFF2-40B4-BE49-F238E27FC236}">
                <a16:creationId xmlns:a16="http://schemas.microsoft.com/office/drawing/2014/main" id="{FB789E53-D52D-4D6E-AE4E-D3CCDB870671}"/>
              </a:ext>
            </a:extLst>
          </p:cNvPr>
          <p:cNvSpPr/>
          <p:nvPr/>
        </p:nvSpPr>
        <p:spPr>
          <a:xfrm>
            <a:off x="8772813" y="3482669"/>
            <a:ext cx="28575" cy="1006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Rectangle 572">
            <a:extLst>
              <a:ext uri="{FF2B5EF4-FFF2-40B4-BE49-F238E27FC236}">
                <a16:creationId xmlns:a16="http://schemas.microsoft.com/office/drawing/2014/main" id="{58DB5193-19F4-4E0E-B9FB-203CBEE29336}"/>
              </a:ext>
            </a:extLst>
          </p:cNvPr>
          <p:cNvSpPr/>
          <p:nvPr/>
        </p:nvSpPr>
        <p:spPr>
          <a:xfrm>
            <a:off x="8778784" y="3305266"/>
            <a:ext cx="28575" cy="3627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>
            <a:extLst>
              <a:ext uri="{FF2B5EF4-FFF2-40B4-BE49-F238E27FC236}">
                <a16:creationId xmlns:a16="http://schemas.microsoft.com/office/drawing/2014/main" id="{4607788E-0627-4A89-9A2A-DBC173B2664C}"/>
              </a:ext>
            </a:extLst>
          </p:cNvPr>
          <p:cNvSpPr/>
          <p:nvPr/>
        </p:nvSpPr>
        <p:spPr>
          <a:xfrm>
            <a:off x="8844076" y="3355604"/>
            <a:ext cx="28575" cy="2621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Rectangle 574">
            <a:extLst>
              <a:ext uri="{FF2B5EF4-FFF2-40B4-BE49-F238E27FC236}">
                <a16:creationId xmlns:a16="http://schemas.microsoft.com/office/drawing/2014/main" id="{B52F42D1-37D3-44FC-8771-BC94B9D3CD0C}"/>
              </a:ext>
            </a:extLst>
          </p:cNvPr>
          <p:cNvSpPr/>
          <p:nvPr/>
        </p:nvSpPr>
        <p:spPr>
          <a:xfrm>
            <a:off x="8891341" y="3391967"/>
            <a:ext cx="28575" cy="1893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Rectangle 575">
            <a:extLst>
              <a:ext uri="{FF2B5EF4-FFF2-40B4-BE49-F238E27FC236}">
                <a16:creationId xmlns:a16="http://schemas.microsoft.com/office/drawing/2014/main" id="{33499A94-2294-4809-B326-D9A0DE41A1A6}"/>
              </a:ext>
            </a:extLst>
          </p:cNvPr>
          <p:cNvSpPr/>
          <p:nvPr/>
        </p:nvSpPr>
        <p:spPr>
          <a:xfrm>
            <a:off x="8925410" y="3418250"/>
            <a:ext cx="28575" cy="13682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3B9D0439-3565-4ECF-B1DA-762533B058C4}"/>
              </a:ext>
            </a:extLst>
          </p:cNvPr>
          <p:cNvSpPr/>
          <p:nvPr/>
        </p:nvSpPr>
        <p:spPr>
          <a:xfrm>
            <a:off x="8949980" y="3437235"/>
            <a:ext cx="28575" cy="988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B9355C62-9558-47A5-9933-C75F48767272}"/>
              </a:ext>
            </a:extLst>
          </p:cNvPr>
          <p:cNvSpPr/>
          <p:nvPr/>
        </p:nvSpPr>
        <p:spPr>
          <a:xfrm>
            <a:off x="8967745" y="3451240"/>
            <a:ext cx="28575" cy="7117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89B73688-8EEE-43C8-8E93-97080C03753C}"/>
              </a:ext>
            </a:extLst>
          </p:cNvPr>
          <p:cNvSpPr/>
          <p:nvPr/>
        </p:nvSpPr>
        <p:spPr>
          <a:xfrm>
            <a:off x="8980580" y="3461116"/>
            <a:ext cx="28575" cy="514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>
            <a:extLst>
              <a:ext uri="{FF2B5EF4-FFF2-40B4-BE49-F238E27FC236}">
                <a16:creationId xmlns:a16="http://schemas.microsoft.com/office/drawing/2014/main" id="{FC741097-A416-4CD9-9FDB-9B48705763D3}"/>
              </a:ext>
            </a:extLst>
          </p:cNvPr>
          <p:cNvSpPr/>
          <p:nvPr/>
        </p:nvSpPr>
        <p:spPr>
          <a:xfrm>
            <a:off x="8989831" y="3468252"/>
            <a:ext cx="28575" cy="371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Rectangle 580">
            <a:extLst>
              <a:ext uri="{FF2B5EF4-FFF2-40B4-BE49-F238E27FC236}">
                <a16:creationId xmlns:a16="http://schemas.microsoft.com/office/drawing/2014/main" id="{41D3F3F0-59B4-44BF-92A8-852FC4766C53}"/>
              </a:ext>
            </a:extLst>
          </p:cNvPr>
          <p:cNvSpPr/>
          <p:nvPr/>
        </p:nvSpPr>
        <p:spPr>
          <a:xfrm>
            <a:off x="8996503" y="3473413"/>
            <a:ext cx="28575" cy="268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Rectangle 581">
            <a:extLst>
              <a:ext uri="{FF2B5EF4-FFF2-40B4-BE49-F238E27FC236}">
                <a16:creationId xmlns:a16="http://schemas.microsoft.com/office/drawing/2014/main" id="{4DEEF43D-1E45-4946-AB9B-0306E559C49A}"/>
              </a:ext>
            </a:extLst>
          </p:cNvPr>
          <p:cNvSpPr/>
          <p:nvPr/>
        </p:nvSpPr>
        <p:spPr>
          <a:xfrm>
            <a:off x="9001300" y="3477343"/>
            <a:ext cx="28575" cy="192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>
            <a:extLst>
              <a:ext uri="{FF2B5EF4-FFF2-40B4-BE49-F238E27FC236}">
                <a16:creationId xmlns:a16="http://schemas.microsoft.com/office/drawing/2014/main" id="{827800FD-5B35-48EB-B566-B37EAF72E826}"/>
              </a:ext>
            </a:extLst>
          </p:cNvPr>
          <p:cNvSpPr/>
          <p:nvPr/>
        </p:nvSpPr>
        <p:spPr>
          <a:xfrm>
            <a:off x="9004765" y="3480016"/>
            <a:ext cx="28575" cy="138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Rectangle 583">
            <a:extLst>
              <a:ext uri="{FF2B5EF4-FFF2-40B4-BE49-F238E27FC236}">
                <a16:creationId xmlns:a16="http://schemas.microsoft.com/office/drawing/2014/main" id="{0FED8726-E5D2-4D9C-8817-5FA56A01A8B8}"/>
              </a:ext>
            </a:extLst>
          </p:cNvPr>
          <p:cNvSpPr/>
          <p:nvPr/>
        </p:nvSpPr>
        <p:spPr>
          <a:xfrm>
            <a:off x="9007263" y="3481936"/>
            <a:ext cx="28575" cy="10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Rectangle 584">
            <a:extLst>
              <a:ext uri="{FF2B5EF4-FFF2-40B4-BE49-F238E27FC236}">
                <a16:creationId xmlns:a16="http://schemas.microsoft.com/office/drawing/2014/main" id="{66A7D75E-1362-41B6-BB3F-42015FA13452}"/>
              </a:ext>
            </a:extLst>
          </p:cNvPr>
          <p:cNvSpPr/>
          <p:nvPr/>
        </p:nvSpPr>
        <p:spPr>
          <a:xfrm>
            <a:off x="9009064" y="3483328"/>
            <a:ext cx="28575" cy="7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01375100-3350-49F2-AD55-5D363506081F}"/>
              </a:ext>
            </a:extLst>
          </p:cNvPr>
          <p:cNvSpPr/>
          <p:nvPr/>
        </p:nvSpPr>
        <p:spPr>
          <a:xfrm>
            <a:off x="9010760" y="3355598"/>
            <a:ext cx="28575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6BFC11EA-1DD9-410A-B8A4-949CF7AE510A}"/>
              </a:ext>
            </a:extLst>
          </p:cNvPr>
          <p:cNvSpPr/>
          <p:nvPr/>
        </p:nvSpPr>
        <p:spPr>
          <a:xfrm>
            <a:off x="9056112" y="3390563"/>
            <a:ext cx="28575" cy="1820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>
            <a:extLst>
              <a:ext uri="{FF2B5EF4-FFF2-40B4-BE49-F238E27FC236}">
                <a16:creationId xmlns:a16="http://schemas.microsoft.com/office/drawing/2014/main" id="{C441A1C5-4AA6-4664-A6A5-C9822ECFFF49}"/>
              </a:ext>
            </a:extLst>
          </p:cNvPr>
          <p:cNvSpPr/>
          <p:nvPr/>
        </p:nvSpPr>
        <p:spPr>
          <a:xfrm>
            <a:off x="9088942" y="3415825"/>
            <a:ext cx="28575" cy="13154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Rectangle 694">
            <a:extLst>
              <a:ext uri="{FF2B5EF4-FFF2-40B4-BE49-F238E27FC236}">
                <a16:creationId xmlns:a16="http://schemas.microsoft.com/office/drawing/2014/main" id="{20334984-4E78-491C-9E88-56E95297EAA0}"/>
              </a:ext>
            </a:extLst>
          </p:cNvPr>
          <p:cNvSpPr/>
          <p:nvPr/>
        </p:nvSpPr>
        <p:spPr>
          <a:xfrm>
            <a:off x="9112607" y="3434077"/>
            <a:ext cx="28575" cy="950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Rectangle 695">
            <a:extLst>
              <a:ext uri="{FF2B5EF4-FFF2-40B4-BE49-F238E27FC236}">
                <a16:creationId xmlns:a16="http://schemas.microsoft.com/office/drawing/2014/main" id="{949459B0-1E67-4090-95D2-F37D351685F1}"/>
              </a:ext>
            </a:extLst>
          </p:cNvPr>
          <p:cNvSpPr/>
          <p:nvPr/>
        </p:nvSpPr>
        <p:spPr>
          <a:xfrm>
            <a:off x="9129673" y="3447264"/>
            <a:ext cx="28575" cy="686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>
            <a:extLst>
              <a:ext uri="{FF2B5EF4-FFF2-40B4-BE49-F238E27FC236}">
                <a16:creationId xmlns:a16="http://schemas.microsoft.com/office/drawing/2014/main" id="{589BDD0F-9078-4669-AF85-7240FF220FF0}"/>
              </a:ext>
            </a:extLst>
          </p:cNvPr>
          <p:cNvSpPr/>
          <p:nvPr/>
        </p:nvSpPr>
        <p:spPr>
          <a:xfrm>
            <a:off x="9142013" y="3457002"/>
            <a:ext cx="28575" cy="494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Rectangle 697">
            <a:extLst>
              <a:ext uri="{FF2B5EF4-FFF2-40B4-BE49-F238E27FC236}">
                <a16:creationId xmlns:a16="http://schemas.microsoft.com/office/drawing/2014/main" id="{2CB8A796-EE31-48A4-B61B-6E50F7C5C9C9}"/>
              </a:ext>
            </a:extLst>
          </p:cNvPr>
          <p:cNvSpPr/>
          <p:nvPr/>
        </p:nvSpPr>
        <p:spPr>
          <a:xfrm>
            <a:off x="9150928" y="3463862"/>
            <a:ext cx="28575" cy="357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C65D3FFC-D6C8-43AB-BF73-6F9543E0D1F7}"/>
              </a:ext>
            </a:extLst>
          </p:cNvPr>
          <p:cNvSpPr/>
          <p:nvPr/>
        </p:nvSpPr>
        <p:spPr>
          <a:xfrm>
            <a:off x="9157354" y="3468813"/>
            <a:ext cx="28575" cy="258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>
            <a:extLst>
              <a:ext uri="{FF2B5EF4-FFF2-40B4-BE49-F238E27FC236}">
                <a16:creationId xmlns:a16="http://schemas.microsoft.com/office/drawing/2014/main" id="{5F7611F8-2CB1-4488-9958-231F49A0C247}"/>
              </a:ext>
            </a:extLst>
          </p:cNvPr>
          <p:cNvSpPr/>
          <p:nvPr/>
        </p:nvSpPr>
        <p:spPr>
          <a:xfrm>
            <a:off x="9161988" y="3472399"/>
            <a:ext cx="28575" cy="1864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Rectangle 700">
            <a:extLst>
              <a:ext uri="{FF2B5EF4-FFF2-40B4-BE49-F238E27FC236}">
                <a16:creationId xmlns:a16="http://schemas.microsoft.com/office/drawing/2014/main" id="{E0216977-E9C6-40FF-BE19-DAE32849D730}"/>
              </a:ext>
            </a:extLst>
          </p:cNvPr>
          <p:cNvSpPr/>
          <p:nvPr/>
        </p:nvSpPr>
        <p:spPr>
          <a:xfrm>
            <a:off x="9165320" y="3475133"/>
            <a:ext cx="28575" cy="133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Rectangle 701">
            <a:extLst>
              <a:ext uri="{FF2B5EF4-FFF2-40B4-BE49-F238E27FC236}">
                <a16:creationId xmlns:a16="http://schemas.microsoft.com/office/drawing/2014/main" id="{7A6CFC56-CE8B-4725-8EFA-27209EC60B68}"/>
              </a:ext>
            </a:extLst>
          </p:cNvPr>
          <p:cNvSpPr/>
          <p:nvPr/>
        </p:nvSpPr>
        <p:spPr>
          <a:xfrm>
            <a:off x="9167727" y="3476986"/>
            <a:ext cx="28575" cy="96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>
            <a:extLst>
              <a:ext uri="{FF2B5EF4-FFF2-40B4-BE49-F238E27FC236}">
                <a16:creationId xmlns:a16="http://schemas.microsoft.com/office/drawing/2014/main" id="{BA480FCA-4055-42FA-8D89-F0697CDDA7ED}"/>
              </a:ext>
            </a:extLst>
          </p:cNvPr>
          <p:cNvSpPr/>
          <p:nvPr/>
        </p:nvSpPr>
        <p:spPr>
          <a:xfrm>
            <a:off x="9169462" y="3478318"/>
            <a:ext cx="28575" cy="69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Rectangle 703">
            <a:extLst>
              <a:ext uri="{FF2B5EF4-FFF2-40B4-BE49-F238E27FC236}">
                <a16:creationId xmlns:a16="http://schemas.microsoft.com/office/drawing/2014/main" id="{E65817C6-6C77-4301-AEB5-011D3A3386FE}"/>
              </a:ext>
            </a:extLst>
          </p:cNvPr>
          <p:cNvSpPr/>
          <p:nvPr/>
        </p:nvSpPr>
        <p:spPr>
          <a:xfrm>
            <a:off x="9170713" y="3479291"/>
            <a:ext cx="28575" cy="50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Rectangle 704">
            <a:extLst>
              <a:ext uri="{FF2B5EF4-FFF2-40B4-BE49-F238E27FC236}">
                <a16:creationId xmlns:a16="http://schemas.microsoft.com/office/drawing/2014/main" id="{5353D6A1-F079-4FB7-BB5B-F9C338839190}"/>
              </a:ext>
            </a:extLst>
          </p:cNvPr>
          <p:cNvSpPr/>
          <p:nvPr/>
        </p:nvSpPr>
        <p:spPr>
          <a:xfrm>
            <a:off x="9173699" y="3390563"/>
            <a:ext cx="28575" cy="1814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>
            <a:extLst>
              <a:ext uri="{FF2B5EF4-FFF2-40B4-BE49-F238E27FC236}">
                <a16:creationId xmlns:a16="http://schemas.microsoft.com/office/drawing/2014/main" id="{EBB806EA-BBA4-4B4D-AFB6-71994A4C9FD4}"/>
              </a:ext>
            </a:extLst>
          </p:cNvPr>
          <p:cNvSpPr/>
          <p:nvPr/>
        </p:nvSpPr>
        <p:spPr>
          <a:xfrm>
            <a:off x="9206353" y="3415738"/>
            <a:ext cx="28575" cy="1310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Rectangle 706">
            <a:extLst>
              <a:ext uri="{FF2B5EF4-FFF2-40B4-BE49-F238E27FC236}">
                <a16:creationId xmlns:a16="http://schemas.microsoft.com/office/drawing/2014/main" id="{EAFD78D0-9045-4E64-A5EF-2D4B16F32A58}"/>
              </a:ext>
            </a:extLst>
          </p:cNvPr>
          <p:cNvSpPr/>
          <p:nvPr/>
        </p:nvSpPr>
        <p:spPr>
          <a:xfrm>
            <a:off x="9229991" y="3433933"/>
            <a:ext cx="28575" cy="947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Rectangle 707">
            <a:extLst>
              <a:ext uri="{FF2B5EF4-FFF2-40B4-BE49-F238E27FC236}">
                <a16:creationId xmlns:a16="http://schemas.microsoft.com/office/drawing/2014/main" id="{75A2F097-9A8A-47F2-AC0E-90851615D6E6}"/>
              </a:ext>
            </a:extLst>
          </p:cNvPr>
          <p:cNvSpPr/>
          <p:nvPr/>
        </p:nvSpPr>
        <p:spPr>
          <a:xfrm>
            <a:off x="9247029" y="3447068"/>
            <a:ext cx="28575" cy="684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>
            <a:extLst>
              <a:ext uri="{FF2B5EF4-FFF2-40B4-BE49-F238E27FC236}">
                <a16:creationId xmlns:a16="http://schemas.microsoft.com/office/drawing/2014/main" id="{71E9AA5E-2379-4755-BBC1-E38E43174629}"/>
              </a:ext>
            </a:extLst>
          </p:cNvPr>
          <p:cNvSpPr/>
          <p:nvPr/>
        </p:nvSpPr>
        <p:spPr>
          <a:xfrm>
            <a:off x="9259317" y="3456569"/>
            <a:ext cx="28575" cy="494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Rectangle 709">
            <a:extLst>
              <a:ext uri="{FF2B5EF4-FFF2-40B4-BE49-F238E27FC236}">
                <a16:creationId xmlns:a16="http://schemas.microsoft.com/office/drawing/2014/main" id="{3BF5FCB8-5C0C-4BBA-863A-CABF10EDD502}"/>
              </a:ext>
            </a:extLst>
          </p:cNvPr>
          <p:cNvSpPr/>
          <p:nvPr/>
        </p:nvSpPr>
        <p:spPr>
          <a:xfrm>
            <a:off x="9268201" y="3463576"/>
            <a:ext cx="28575" cy="355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Rectangle 710">
            <a:extLst>
              <a:ext uri="{FF2B5EF4-FFF2-40B4-BE49-F238E27FC236}">
                <a16:creationId xmlns:a16="http://schemas.microsoft.com/office/drawing/2014/main" id="{AE1E3F55-8859-4068-B70E-71BB90534CC7}"/>
              </a:ext>
            </a:extLst>
          </p:cNvPr>
          <p:cNvSpPr/>
          <p:nvPr/>
        </p:nvSpPr>
        <p:spPr>
          <a:xfrm>
            <a:off x="9274620" y="3468515"/>
            <a:ext cx="28575" cy="2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>
            <a:extLst>
              <a:ext uri="{FF2B5EF4-FFF2-40B4-BE49-F238E27FC236}">
                <a16:creationId xmlns:a16="http://schemas.microsoft.com/office/drawing/2014/main" id="{44DCAC44-D1D4-43FA-9F3A-D356834FE7FC}"/>
              </a:ext>
            </a:extLst>
          </p:cNvPr>
          <p:cNvSpPr/>
          <p:nvPr/>
        </p:nvSpPr>
        <p:spPr>
          <a:xfrm>
            <a:off x="9279247" y="3472078"/>
            <a:ext cx="28575" cy="185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Rectangle 712">
            <a:extLst>
              <a:ext uri="{FF2B5EF4-FFF2-40B4-BE49-F238E27FC236}">
                <a16:creationId xmlns:a16="http://schemas.microsoft.com/office/drawing/2014/main" id="{DE539671-BC7D-4D4E-AC65-15A1944A0760}"/>
              </a:ext>
            </a:extLst>
          </p:cNvPr>
          <p:cNvSpPr/>
          <p:nvPr/>
        </p:nvSpPr>
        <p:spPr>
          <a:xfrm>
            <a:off x="9282584" y="3474656"/>
            <a:ext cx="28575" cy="134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5F4F9E3C-0FAB-4F00-A40A-AB770F64A1B6}"/>
              </a:ext>
            </a:extLst>
          </p:cNvPr>
          <p:cNvSpPr/>
          <p:nvPr/>
        </p:nvSpPr>
        <p:spPr>
          <a:xfrm>
            <a:off x="9284983" y="3476630"/>
            <a:ext cx="28575" cy="96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FE0D2A5F-F966-4B44-A590-09205746B32A}"/>
              </a:ext>
            </a:extLst>
          </p:cNvPr>
          <p:cNvSpPr/>
          <p:nvPr/>
        </p:nvSpPr>
        <p:spPr>
          <a:xfrm>
            <a:off x="9286716" y="3477958"/>
            <a:ext cx="28575" cy="69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Rectangle 715">
            <a:extLst>
              <a:ext uri="{FF2B5EF4-FFF2-40B4-BE49-F238E27FC236}">
                <a16:creationId xmlns:a16="http://schemas.microsoft.com/office/drawing/2014/main" id="{A1CC9EFF-D984-49E8-B578-EF849B63B2C2}"/>
              </a:ext>
            </a:extLst>
          </p:cNvPr>
          <p:cNvSpPr/>
          <p:nvPr/>
        </p:nvSpPr>
        <p:spPr>
          <a:xfrm>
            <a:off x="9287965" y="3478927"/>
            <a:ext cx="28575" cy="50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Rectangle 716">
            <a:extLst>
              <a:ext uri="{FF2B5EF4-FFF2-40B4-BE49-F238E27FC236}">
                <a16:creationId xmlns:a16="http://schemas.microsoft.com/office/drawing/2014/main" id="{BFB2A4DD-0A51-4843-97E9-EFCF8817FFAD}"/>
              </a:ext>
            </a:extLst>
          </p:cNvPr>
          <p:cNvSpPr/>
          <p:nvPr/>
        </p:nvSpPr>
        <p:spPr>
          <a:xfrm>
            <a:off x="9288866" y="3479623"/>
            <a:ext cx="28575" cy="36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C0C804B4-955C-4D95-81C5-5849A55D7EFF}"/>
              </a:ext>
            </a:extLst>
          </p:cNvPr>
          <p:cNvSpPr/>
          <p:nvPr/>
        </p:nvSpPr>
        <p:spPr>
          <a:xfrm>
            <a:off x="9290325" y="3415744"/>
            <a:ext cx="28575" cy="1306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739F14F8-51E7-42CC-812D-E127596723BE}"/>
              </a:ext>
            </a:extLst>
          </p:cNvPr>
          <p:cNvSpPr/>
          <p:nvPr/>
        </p:nvSpPr>
        <p:spPr>
          <a:xfrm>
            <a:off x="9313835" y="3433870"/>
            <a:ext cx="28575" cy="943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E1D0D926-E84B-4315-816E-3704CE34A62E}"/>
              </a:ext>
            </a:extLst>
          </p:cNvPr>
          <p:cNvSpPr/>
          <p:nvPr/>
        </p:nvSpPr>
        <p:spPr>
          <a:xfrm>
            <a:off x="9330854" y="3446966"/>
            <a:ext cx="28575" cy="681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3ADAA1CE-FF8A-421E-B18E-D50ECEDD6A60}"/>
              </a:ext>
            </a:extLst>
          </p:cNvPr>
          <p:cNvSpPr/>
          <p:nvPr/>
        </p:nvSpPr>
        <p:spPr>
          <a:xfrm>
            <a:off x="9343122" y="3456421"/>
            <a:ext cx="28575" cy="492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15A84D02-3E08-44AF-84ED-4BD6C0348C9E}"/>
              </a:ext>
            </a:extLst>
          </p:cNvPr>
          <p:cNvSpPr/>
          <p:nvPr/>
        </p:nvSpPr>
        <p:spPr>
          <a:xfrm>
            <a:off x="9351969" y="3463264"/>
            <a:ext cx="28575" cy="355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Rectangle 722">
            <a:extLst>
              <a:ext uri="{FF2B5EF4-FFF2-40B4-BE49-F238E27FC236}">
                <a16:creationId xmlns:a16="http://schemas.microsoft.com/office/drawing/2014/main" id="{3510EF20-E16E-4596-84C4-D58A39D688FB}"/>
              </a:ext>
            </a:extLst>
          </p:cNvPr>
          <p:cNvSpPr/>
          <p:nvPr/>
        </p:nvSpPr>
        <p:spPr>
          <a:xfrm>
            <a:off x="9358366" y="3468303"/>
            <a:ext cx="28575" cy="256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B43A0A36-0A15-4865-91AE-46C4CCF62FCC}"/>
              </a:ext>
            </a:extLst>
          </p:cNvPr>
          <p:cNvSpPr/>
          <p:nvPr/>
        </p:nvSpPr>
        <p:spPr>
          <a:xfrm>
            <a:off x="9362987" y="3471859"/>
            <a:ext cx="28575" cy="18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3CCFE423-88F5-4099-B1B5-C54D34387CD0}"/>
              </a:ext>
            </a:extLst>
          </p:cNvPr>
          <p:cNvSpPr/>
          <p:nvPr/>
        </p:nvSpPr>
        <p:spPr>
          <a:xfrm>
            <a:off x="9366319" y="3474434"/>
            <a:ext cx="28575" cy="133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Rectangle 725">
            <a:extLst>
              <a:ext uri="{FF2B5EF4-FFF2-40B4-BE49-F238E27FC236}">
                <a16:creationId xmlns:a16="http://schemas.microsoft.com/office/drawing/2014/main" id="{144B6AA9-AD13-48A9-B8FD-5002863DF0E7}"/>
              </a:ext>
            </a:extLst>
          </p:cNvPr>
          <p:cNvSpPr/>
          <p:nvPr/>
        </p:nvSpPr>
        <p:spPr>
          <a:xfrm>
            <a:off x="9368721" y="3476285"/>
            <a:ext cx="28575" cy="96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>
            <a:extLst>
              <a:ext uri="{FF2B5EF4-FFF2-40B4-BE49-F238E27FC236}">
                <a16:creationId xmlns:a16="http://schemas.microsoft.com/office/drawing/2014/main" id="{AFE81293-56A8-4155-B6CE-2A5E0D4180EA}"/>
              </a:ext>
            </a:extLst>
          </p:cNvPr>
          <p:cNvSpPr/>
          <p:nvPr/>
        </p:nvSpPr>
        <p:spPr>
          <a:xfrm>
            <a:off x="9370448" y="3477702"/>
            <a:ext cx="28575" cy="69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" name="Rectangle 727">
            <a:extLst>
              <a:ext uri="{FF2B5EF4-FFF2-40B4-BE49-F238E27FC236}">
                <a16:creationId xmlns:a16="http://schemas.microsoft.com/office/drawing/2014/main" id="{66F90202-0D6B-47C3-B97F-24A044122C2B}"/>
              </a:ext>
            </a:extLst>
          </p:cNvPr>
          <p:cNvSpPr/>
          <p:nvPr/>
        </p:nvSpPr>
        <p:spPr>
          <a:xfrm>
            <a:off x="9371696" y="3478662"/>
            <a:ext cx="28575" cy="5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Rectangle 728">
            <a:extLst>
              <a:ext uri="{FF2B5EF4-FFF2-40B4-BE49-F238E27FC236}">
                <a16:creationId xmlns:a16="http://schemas.microsoft.com/office/drawing/2014/main" id="{A71D843F-39B3-4ACA-808F-A98B60D1D6F6}"/>
              </a:ext>
            </a:extLst>
          </p:cNvPr>
          <p:cNvSpPr/>
          <p:nvPr/>
        </p:nvSpPr>
        <p:spPr>
          <a:xfrm>
            <a:off x="9372596" y="3479356"/>
            <a:ext cx="28575" cy="36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>
            <a:extLst>
              <a:ext uri="{FF2B5EF4-FFF2-40B4-BE49-F238E27FC236}">
                <a16:creationId xmlns:a16="http://schemas.microsoft.com/office/drawing/2014/main" id="{336F35BF-B565-411E-9C2C-4B8DF48E261E}"/>
              </a:ext>
            </a:extLst>
          </p:cNvPr>
          <p:cNvSpPr/>
          <p:nvPr/>
        </p:nvSpPr>
        <p:spPr>
          <a:xfrm>
            <a:off x="9373244" y="3479857"/>
            <a:ext cx="28575" cy="2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Rectangle 730">
            <a:extLst>
              <a:ext uri="{FF2B5EF4-FFF2-40B4-BE49-F238E27FC236}">
                <a16:creationId xmlns:a16="http://schemas.microsoft.com/office/drawing/2014/main" id="{19714358-4AD7-4517-B5D3-8542DBA91A88}"/>
              </a:ext>
            </a:extLst>
          </p:cNvPr>
          <p:cNvSpPr/>
          <p:nvPr/>
        </p:nvSpPr>
        <p:spPr>
          <a:xfrm>
            <a:off x="9374792" y="3433870"/>
            <a:ext cx="28575" cy="940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Rectangle 731">
            <a:extLst>
              <a:ext uri="{FF2B5EF4-FFF2-40B4-BE49-F238E27FC236}">
                <a16:creationId xmlns:a16="http://schemas.microsoft.com/office/drawing/2014/main" id="{C7E934C3-EB26-4D80-8D00-E8ED51FA84DB}"/>
              </a:ext>
            </a:extLst>
          </p:cNvPr>
          <p:cNvSpPr/>
          <p:nvPr/>
        </p:nvSpPr>
        <p:spPr>
          <a:xfrm>
            <a:off x="9391720" y="3446920"/>
            <a:ext cx="28575" cy="679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>
            <a:extLst>
              <a:ext uri="{FF2B5EF4-FFF2-40B4-BE49-F238E27FC236}">
                <a16:creationId xmlns:a16="http://schemas.microsoft.com/office/drawing/2014/main" id="{F0AF1D5F-63DC-4FC5-AC36-B685AC518676}"/>
              </a:ext>
            </a:extLst>
          </p:cNvPr>
          <p:cNvSpPr/>
          <p:nvPr/>
        </p:nvSpPr>
        <p:spPr>
          <a:xfrm>
            <a:off x="9403974" y="3456349"/>
            <a:ext cx="28575" cy="490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Rectangle 733">
            <a:extLst>
              <a:ext uri="{FF2B5EF4-FFF2-40B4-BE49-F238E27FC236}">
                <a16:creationId xmlns:a16="http://schemas.microsoft.com/office/drawing/2014/main" id="{7B7226EC-BF11-437E-83C0-A5E430A660A1}"/>
              </a:ext>
            </a:extLst>
          </p:cNvPr>
          <p:cNvSpPr/>
          <p:nvPr/>
        </p:nvSpPr>
        <p:spPr>
          <a:xfrm>
            <a:off x="9412807" y="3463156"/>
            <a:ext cx="28575" cy="354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Rectangle 734">
            <a:extLst>
              <a:ext uri="{FF2B5EF4-FFF2-40B4-BE49-F238E27FC236}">
                <a16:creationId xmlns:a16="http://schemas.microsoft.com/office/drawing/2014/main" id="{007DD903-220B-4408-A246-F353364E3811}"/>
              </a:ext>
            </a:extLst>
          </p:cNvPr>
          <p:cNvSpPr/>
          <p:nvPr/>
        </p:nvSpPr>
        <p:spPr>
          <a:xfrm>
            <a:off x="9419177" y="3468078"/>
            <a:ext cx="28575" cy="256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>
            <a:extLst>
              <a:ext uri="{FF2B5EF4-FFF2-40B4-BE49-F238E27FC236}">
                <a16:creationId xmlns:a16="http://schemas.microsoft.com/office/drawing/2014/main" id="{CCE45D2F-F104-4A49-B1C4-A45735DCA4F2}"/>
              </a:ext>
            </a:extLst>
          </p:cNvPr>
          <p:cNvSpPr/>
          <p:nvPr/>
        </p:nvSpPr>
        <p:spPr>
          <a:xfrm>
            <a:off x="9423782" y="3471710"/>
            <a:ext cx="28575" cy="184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Rectangle 736">
            <a:extLst>
              <a:ext uri="{FF2B5EF4-FFF2-40B4-BE49-F238E27FC236}">
                <a16:creationId xmlns:a16="http://schemas.microsoft.com/office/drawing/2014/main" id="{3F9601A5-02CD-4CFF-B8B7-27ED1250BC11}"/>
              </a:ext>
            </a:extLst>
          </p:cNvPr>
          <p:cNvSpPr/>
          <p:nvPr/>
        </p:nvSpPr>
        <p:spPr>
          <a:xfrm>
            <a:off x="9427110" y="3474277"/>
            <a:ext cx="28575" cy="133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Rectangle 737">
            <a:extLst>
              <a:ext uri="{FF2B5EF4-FFF2-40B4-BE49-F238E27FC236}">
                <a16:creationId xmlns:a16="http://schemas.microsoft.com/office/drawing/2014/main" id="{6D1B4074-D4E9-4BFF-9C99-EC06B4C97910}"/>
              </a:ext>
            </a:extLst>
          </p:cNvPr>
          <p:cNvSpPr/>
          <p:nvPr/>
        </p:nvSpPr>
        <p:spPr>
          <a:xfrm>
            <a:off x="9429508" y="3476127"/>
            <a:ext cx="28575" cy="96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>
            <a:extLst>
              <a:ext uri="{FF2B5EF4-FFF2-40B4-BE49-F238E27FC236}">
                <a16:creationId xmlns:a16="http://schemas.microsoft.com/office/drawing/2014/main" id="{D68C913E-C7E2-4C41-A3C6-C43249F648EF}"/>
              </a:ext>
            </a:extLst>
          </p:cNvPr>
          <p:cNvSpPr/>
          <p:nvPr/>
        </p:nvSpPr>
        <p:spPr>
          <a:xfrm>
            <a:off x="9431238" y="3477457"/>
            <a:ext cx="28575" cy="69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" name="Rectangle 739">
            <a:extLst>
              <a:ext uri="{FF2B5EF4-FFF2-40B4-BE49-F238E27FC236}">
                <a16:creationId xmlns:a16="http://schemas.microsoft.com/office/drawing/2014/main" id="{9262DF61-3CC5-459C-99C9-3CA2C7467930}"/>
              </a:ext>
            </a:extLst>
          </p:cNvPr>
          <p:cNvSpPr/>
          <p:nvPr/>
        </p:nvSpPr>
        <p:spPr>
          <a:xfrm>
            <a:off x="9432482" y="3478478"/>
            <a:ext cx="28575" cy="49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Rectangle 740">
            <a:extLst>
              <a:ext uri="{FF2B5EF4-FFF2-40B4-BE49-F238E27FC236}">
                <a16:creationId xmlns:a16="http://schemas.microsoft.com/office/drawing/2014/main" id="{BA88A08F-DF9E-4F3D-91E7-9189C2706697}"/>
              </a:ext>
            </a:extLst>
          </p:cNvPr>
          <p:cNvSpPr/>
          <p:nvPr/>
        </p:nvSpPr>
        <p:spPr>
          <a:xfrm>
            <a:off x="9433380" y="3479169"/>
            <a:ext cx="28575" cy="3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>
            <a:extLst>
              <a:ext uri="{FF2B5EF4-FFF2-40B4-BE49-F238E27FC236}">
                <a16:creationId xmlns:a16="http://schemas.microsoft.com/office/drawing/2014/main" id="{F66D127D-C7E9-4897-9C6C-D63AEC08F487}"/>
              </a:ext>
            </a:extLst>
          </p:cNvPr>
          <p:cNvSpPr/>
          <p:nvPr/>
        </p:nvSpPr>
        <p:spPr>
          <a:xfrm>
            <a:off x="9434028" y="3479675"/>
            <a:ext cx="28575" cy="26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Rectangle 742">
            <a:extLst>
              <a:ext uri="{FF2B5EF4-FFF2-40B4-BE49-F238E27FC236}">
                <a16:creationId xmlns:a16="http://schemas.microsoft.com/office/drawing/2014/main" id="{31AF016F-AAE6-430F-81ED-EC08EEFF46FF}"/>
              </a:ext>
            </a:extLst>
          </p:cNvPr>
          <p:cNvSpPr/>
          <p:nvPr/>
        </p:nvSpPr>
        <p:spPr>
          <a:xfrm>
            <a:off x="9434495" y="3480035"/>
            <a:ext cx="28575" cy="18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Rectangle 743">
            <a:extLst>
              <a:ext uri="{FF2B5EF4-FFF2-40B4-BE49-F238E27FC236}">
                <a16:creationId xmlns:a16="http://schemas.microsoft.com/office/drawing/2014/main" id="{0A0293AB-D558-46A7-9FC2-66DEADCD165E}"/>
              </a:ext>
            </a:extLst>
          </p:cNvPr>
          <p:cNvSpPr/>
          <p:nvPr/>
        </p:nvSpPr>
        <p:spPr>
          <a:xfrm>
            <a:off x="9435255" y="3446832"/>
            <a:ext cx="28575" cy="680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>
            <a:extLst>
              <a:ext uri="{FF2B5EF4-FFF2-40B4-BE49-F238E27FC236}">
                <a16:creationId xmlns:a16="http://schemas.microsoft.com/office/drawing/2014/main" id="{3315C8DC-CFBD-45E2-8761-EC560671C75A}"/>
              </a:ext>
            </a:extLst>
          </p:cNvPr>
          <p:cNvSpPr/>
          <p:nvPr/>
        </p:nvSpPr>
        <p:spPr>
          <a:xfrm>
            <a:off x="9447500" y="3456278"/>
            <a:ext cx="28575" cy="491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Rectangle 745">
            <a:extLst>
              <a:ext uri="{FF2B5EF4-FFF2-40B4-BE49-F238E27FC236}">
                <a16:creationId xmlns:a16="http://schemas.microsoft.com/office/drawing/2014/main" id="{2B954988-CEA2-4801-B007-F144F0631CBF}"/>
              </a:ext>
            </a:extLst>
          </p:cNvPr>
          <p:cNvSpPr/>
          <p:nvPr/>
        </p:nvSpPr>
        <p:spPr>
          <a:xfrm>
            <a:off x="9456364" y="3463099"/>
            <a:ext cx="28575" cy="355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Rectangle 746">
            <a:extLst>
              <a:ext uri="{FF2B5EF4-FFF2-40B4-BE49-F238E27FC236}">
                <a16:creationId xmlns:a16="http://schemas.microsoft.com/office/drawing/2014/main" id="{6F5D6C08-1C47-4D78-8082-115DFDAA91FE}"/>
              </a:ext>
            </a:extLst>
          </p:cNvPr>
          <p:cNvSpPr/>
          <p:nvPr/>
        </p:nvSpPr>
        <p:spPr>
          <a:xfrm>
            <a:off x="9462754" y="3468027"/>
            <a:ext cx="28575" cy="256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Rectangle 747">
            <a:extLst>
              <a:ext uri="{FF2B5EF4-FFF2-40B4-BE49-F238E27FC236}">
                <a16:creationId xmlns:a16="http://schemas.microsoft.com/office/drawing/2014/main" id="{811B5386-56B4-402C-B6E9-568003484541}"/>
              </a:ext>
            </a:extLst>
          </p:cNvPr>
          <p:cNvSpPr/>
          <p:nvPr/>
        </p:nvSpPr>
        <p:spPr>
          <a:xfrm>
            <a:off x="9467362" y="3471581"/>
            <a:ext cx="28575" cy="185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Rectangle 748">
            <a:extLst>
              <a:ext uri="{FF2B5EF4-FFF2-40B4-BE49-F238E27FC236}">
                <a16:creationId xmlns:a16="http://schemas.microsoft.com/office/drawing/2014/main" id="{761DFC8F-AFCE-40F4-B177-4AC61A316AD5}"/>
              </a:ext>
            </a:extLst>
          </p:cNvPr>
          <p:cNvSpPr/>
          <p:nvPr/>
        </p:nvSpPr>
        <p:spPr>
          <a:xfrm>
            <a:off x="9470693" y="3474215"/>
            <a:ext cx="28575" cy="133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Rectangle 749">
            <a:extLst>
              <a:ext uri="{FF2B5EF4-FFF2-40B4-BE49-F238E27FC236}">
                <a16:creationId xmlns:a16="http://schemas.microsoft.com/office/drawing/2014/main" id="{8DAC5266-1B13-4ECE-AD57-313DECEF3621}"/>
              </a:ext>
            </a:extLst>
          </p:cNvPr>
          <p:cNvSpPr/>
          <p:nvPr/>
        </p:nvSpPr>
        <p:spPr>
          <a:xfrm>
            <a:off x="9473100" y="3476067"/>
            <a:ext cx="28575" cy="96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Rectangle 750">
            <a:extLst>
              <a:ext uri="{FF2B5EF4-FFF2-40B4-BE49-F238E27FC236}">
                <a16:creationId xmlns:a16="http://schemas.microsoft.com/office/drawing/2014/main" id="{8A45125C-B0DB-4745-86F9-1A15E1C07590}"/>
              </a:ext>
            </a:extLst>
          </p:cNvPr>
          <p:cNvSpPr/>
          <p:nvPr/>
        </p:nvSpPr>
        <p:spPr>
          <a:xfrm>
            <a:off x="9474835" y="3477399"/>
            <a:ext cx="28575" cy="69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Rectangle 751">
            <a:extLst>
              <a:ext uri="{FF2B5EF4-FFF2-40B4-BE49-F238E27FC236}">
                <a16:creationId xmlns:a16="http://schemas.microsoft.com/office/drawing/2014/main" id="{F1D46026-D85D-4944-A0E8-74C831293EDC}"/>
              </a:ext>
            </a:extLst>
          </p:cNvPr>
          <p:cNvSpPr/>
          <p:nvPr/>
        </p:nvSpPr>
        <p:spPr>
          <a:xfrm>
            <a:off x="9476087" y="3478372"/>
            <a:ext cx="28575" cy="50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Rectangle 752">
            <a:extLst>
              <a:ext uri="{FF2B5EF4-FFF2-40B4-BE49-F238E27FC236}">
                <a16:creationId xmlns:a16="http://schemas.microsoft.com/office/drawing/2014/main" id="{F474209C-FEA6-4C49-9D1F-D55A17BC24C8}"/>
              </a:ext>
            </a:extLst>
          </p:cNvPr>
          <p:cNvSpPr/>
          <p:nvPr/>
        </p:nvSpPr>
        <p:spPr>
          <a:xfrm>
            <a:off x="9476986" y="3479104"/>
            <a:ext cx="28575" cy="3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68EA5E87-12C7-45BB-9185-6D1402C79C4E}"/>
              </a:ext>
            </a:extLst>
          </p:cNvPr>
          <p:cNvSpPr/>
          <p:nvPr/>
        </p:nvSpPr>
        <p:spPr>
          <a:xfrm>
            <a:off x="9477636" y="3479605"/>
            <a:ext cx="28575" cy="2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Rectangle 754">
            <a:extLst>
              <a:ext uri="{FF2B5EF4-FFF2-40B4-BE49-F238E27FC236}">
                <a16:creationId xmlns:a16="http://schemas.microsoft.com/office/drawing/2014/main" id="{73FF6F34-C554-4120-92B3-4C0ED4B432C8}"/>
              </a:ext>
            </a:extLst>
          </p:cNvPr>
          <p:cNvSpPr/>
          <p:nvPr/>
        </p:nvSpPr>
        <p:spPr>
          <a:xfrm>
            <a:off x="9478105" y="3479972"/>
            <a:ext cx="28575" cy="1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Rectangle 755">
            <a:extLst>
              <a:ext uri="{FF2B5EF4-FFF2-40B4-BE49-F238E27FC236}">
                <a16:creationId xmlns:a16="http://schemas.microsoft.com/office/drawing/2014/main" id="{CA53290C-2241-436B-9658-6256B5481165}"/>
              </a:ext>
            </a:extLst>
          </p:cNvPr>
          <p:cNvSpPr/>
          <p:nvPr/>
        </p:nvSpPr>
        <p:spPr>
          <a:xfrm>
            <a:off x="9478442" y="3480233"/>
            <a:ext cx="28575" cy="13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>
            <a:extLst>
              <a:ext uri="{FF2B5EF4-FFF2-40B4-BE49-F238E27FC236}">
                <a16:creationId xmlns:a16="http://schemas.microsoft.com/office/drawing/2014/main" id="{CDEAB489-7554-47A9-A127-3BA4E11B4C67}"/>
              </a:ext>
            </a:extLst>
          </p:cNvPr>
          <p:cNvSpPr/>
          <p:nvPr/>
        </p:nvSpPr>
        <p:spPr>
          <a:xfrm>
            <a:off x="9479249" y="3456278"/>
            <a:ext cx="28575" cy="489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Rectangle 757">
            <a:extLst>
              <a:ext uri="{FF2B5EF4-FFF2-40B4-BE49-F238E27FC236}">
                <a16:creationId xmlns:a16="http://schemas.microsoft.com/office/drawing/2014/main" id="{9787881D-073D-4C1C-890E-8AB2450E58C1}"/>
              </a:ext>
            </a:extLst>
          </p:cNvPr>
          <p:cNvSpPr/>
          <p:nvPr/>
        </p:nvSpPr>
        <p:spPr>
          <a:xfrm>
            <a:off x="9488065" y="3463069"/>
            <a:ext cx="28575" cy="3539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Rectangle 758">
            <a:extLst>
              <a:ext uri="{FF2B5EF4-FFF2-40B4-BE49-F238E27FC236}">
                <a16:creationId xmlns:a16="http://schemas.microsoft.com/office/drawing/2014/main" id="{442880DA-351F-4F01-9A7B-82F04F2E1216}"/>
              </a:ext>
            </a:extLst>
          </p:cNvPr>
          <p:cNvSpPr/>
          <p:nvPr/>
        </p:nvSpPr>
        <p:spPr>
          <a:xfrm>
            <a:off x="9494447" y="3467980"/>
            <a:ext cx="28575" cy="25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>
            <a:extLst>
              <a:ext uri="{FF2B5EF4-FFF2-40B4-BE49-F238E27FC236}">
                <a16:creationId xmlns:a16="http://schemas.microsoft.com/office/drawing/2014/main" id="{A3FB8515-1C2B-40D4-916C-8F1EDF2D158D}"/>
              </a:ext>
            </a:extLst>
          </p:cNvPr>
          <p:cNvSpPr/>
          <p:nvPr/>
        </p:nvSpPr>
        <p:spPr>
          <a:xfrm>
            <a:off x="9499048" y="3471528"/>
            <a:ext cx="28575" cy="1847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Rectangle 760">
            <a:extLst>
              <a:ext uri="{FF2B5EF4-FFF2-40B4-BE49-F238E27FC236}">
                <a16:creationId xmlns:a16="http://schemas.microsoft.com/office/drawing/2014/main" id="{8628768A-AFB1-4402-B8EB-32B385AC2332}"/>
              </a:ext>
            </a:extLst>
          </p:cNvPr>
          <p:cNvSpPr/>
          <p:nvPr/>
        </p:nvSpPr>
        <p:spPr>
          <a:xfrm>
            <a:off x="9502365" y="3474098"/>
            <a:ext cx="28575" cy="133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Rectangle 761">
            <a:extLst>
              <a:ext uri="{FF2B5EF4-FFF2-40B4-BE49-F238E27FC236}">
                <a16:creationId xmlns:a16="http://schemas.microsoft.com/office/drawing/2014/main" id="{9BD7DBA3-4A21-40D2-BBCD-74CCB01EBC12}"/>
              </a:ext>
            </a:extLst>
          </p:cNvPr>
          <p:cNvSpPr/>
          <p:nvPr/>
        </p:nvSpPr>
        <p:spPr>
          <a:xfrm>
            <a:off x="9504764" y="3475990"/>
            <a:ext cx="28575" cy="96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>
            <a:extLst>
              <a:ext uri="{FF2B5EF4-FFF2-40B4-BE49-F238E27FC236}">
                <a16:creationId xmlns:a16="http://schemas.microsoft.com/office/drawing/2014/main" id="{AD0C1E21-8880-4952-9565-3DF52D436F4D}"/>
              </a:ext>
            </a:extLst>
          </p:cNvPr>
          <p:cNvSpPr/>
          <p:nvPr/>
        </p:nvSpPr>
        <p:spPr>
          <a:xfrm>
            <a:off x="9506497" y="3477318"/>
            <a:ext cx="28575" cy="69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Rectangle 763">
            <a:extLst>
              <a:ext uri="{FF2B5EF4-FFF2-40B4-BE49-F238E27FC236}">
                <a16:creationId xmlns:a16="http://schemas.microsoft.com/office/drawing/2014/main" id="{B79D4B69-A748-48DB-AD91-3E03C2C7BA8C}"/>
              </a:ext>
            </a:extLst>
          </p:cNvPr>
          <p:cNvSpPr/>
          <p:nvPr/>
        </p:nvSpPr>
        <p:spPr>
          <a:xfrm>
            <a:off x="9507747" y="3478287"/>
            <a:ext cx="28575" cy="50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Rectangle 764">
            <a:extLst>
              <a:ext uri="{FF2B5EF4-FFF2-40B4-BE49-F238E27FC236}">
                <a16:creationId xmlns:a16="http://schemas.microsoft.com/office/drawing/2014/main" id="{D31CA8A6-E62E-48F9-9497-14155C37F031}"/>
              </a:ext>
            </a:extLst>
          </p:cNvPr>
          <p:cNvSpPr/>
          <p:nvPr/>
        </p:nvSpPr>
        <p:spPr>
          <a:xfrm>
            <a:off x="9508647" y="3478983"/>
            <a:ext cx="28575" cy="36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>
            <a:extLst>
              <a:ext uri="{FF2B5EF4-FFF2-40B4-BE49-F238E27FC236}">
                <a16:creationId xmlns:a16="http://schemas.microsoft.com/office/drawing/2014/main" id="{784002A8-1FF3-43D1-B570-5EDC7FD3B0AB}"/>
              </a:ext>
            </a:extLst>
          </p:cNvPr>
          <p:cNvSpPr/>
          <p:nvPr/>
        </p:nvSpPr>
        <p:spPr>
          <a:xfrm>
            <a:off x="9509295" y="3479515"/>
            <a:ext cx="28575" cy="25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Rectangle 766">
            <a:extLst>
              <a:ext uri="{FF2B5EF4-FFF2-40B4-BE49-F238E27FC236}">
                <a16:creationId xmlns:a16="http://schemas.microsoft.com/office/drawing/2014/main" id="{29C44F33-FF4B-4E58-88EA-FD3B8CFEDC6A}"/>
              </a:ext>
            </a:extLst>
          </p:cNvPr>
          <p:cNvSpPr/>
          <p:nvPr/>
        </p:nvSpPr>
        <p:spPr>
          <a:xfrm>
            <a:off x="9509763" y="3479875"/>
            <a:ext cx="28575" cy="1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Rectangle 767">
            <a:extLst>
              <a:ext uri="{FF2B5EF4-FFF2-40B4-BE49-F238E27FC236}">
                <a16:creationId xmlns:a16="http://schemas.microsoft.com/office/drawing/2014/main" id="{9FC058B4-1C6E-4638-9599-4712A2FE2DDC}"/>
              </a:ext>
            </a:extLst>
          </p:cNvPr>
          <p:cNvSpPr/>
          <p:nvPr/>
        </p:nvSpPr>
        <p:spPr>
          <a:xfrm>
            <a:off x="9510100" y="3480135"/>
            <a:ext cx="28575" cy="13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>
            <a:extLst>
              <a:ext uri="{FF2B5EF4-FFF2-40B4-BE49-F238E27FC236}">
                <a16:creationId xmlns:a16="http://schemas.microsoft.com/office/drawing/2014/main" id="{FC7191F8-F0AA-4871-96D2-11666F273F22}"/>
              </a:ext>
            </a:extLst>
          </p:cNvPr>
          <p:cNvSpPr/>
          <p:nvPr/>
        </p:nvSpPr>
        <p:spPr>
          <a:xfrm>
            <a:off x="9510344" y="3480323"/>
            <a:ext cx="28575" cy="9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Rectangle 769">
            <a:extLst>
              <a:ext uri="{FF2B5EF4-FFF2-40B4-BE49-F238E27FC236}">
                <a16:creationId xmlns:a16="http://schemas.microsoft.com/office/drawing/2014/main" id="{D2304F4E-4EB5-46DF-AF97-B2DF7BC4D5CC}"/>
              </a:ext>
            </a:extLst>
          </p:cNvPr>
          <p:cNvSpPr/>
          <p:nvPr/>
        </p:nvSpPr>
        <p:spPr>
          <a:xfrm>
            <a:off x="9510738" y="3463069"/>
            <a:ext cx="28575" cy="352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Rectangle 770">
            <a:extLst>
              <a:ext uri="{FF2B5EF4-FFF2-40B4-BE49-F238E27FC236}">
                <a16:creationId xmlns:a16="http://schemas.microsoft.com/office/drawing/2014/main" id="{B7F0C0D1-88DF-46B4-A935-EA3A3A851AB4}"/>
              </a:ext>
            </a:extLst>
          </p:cNvPr>
          <p:cNvSpPr/>
          <p:nvPr/>
        </p:nvSpPr>
        <p:spPr>
          <a:xfrm>
            <a:off x="9517085" y="3467963"/>
            <a:ext cx="28575" cy="254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>
            <a:extLst>
              <a:ext uri="{FF2B5EF4-FFF2-40B4-BE49-F238E27FC236}">
                <a16:creationId xmlns:a16="http://schemas.microsoft.com/office/drawing/2014/main" id="{7F81C4B0-2FCB-4B12-AB60-3B951354C4DC}"/>
              </a:ext>
            </a:extLst>
          </p:cNvPr>
          <p:cNvSpPr/>
          <p:nvPr/>
        </p:nvSpPr>
        <p:spPr>
          <a:xfrm>
            <a:off x="9521681" y="3471499"/>
            <a:ext cx="28575" cy="184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Rectangle 772">
            <a:extLst>
              <a:ext uri="{FF2B5EF4-FFF2-40B4-BE49-F238E27FC236}">
                <a16:creationId xmlns:a16="http://schemas.microsoft.com/office/drawing/2014/main" id="{BF2BE0B2-A007-4D14-B169-42D07BA5F6F9}"/>
              </a:ext>
            </a:extLst>
          </p:cNvPr>
          <p:cNvSpPr/>
          <p:nvPr/>
        </p:nvSpPr>
        <p:spPr>
          <a:xfrm>
            <a:off x="9524993" y="3474060"/>
            <a:ext cx="28575" cy="1330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Rectangle 773">
            <a:extLst>
              <a:ext uri="{FF2B5EF4-FFF2-40B4-BE49-F238E27FC236}">
                <a16:creationId xmlns:a16="http://schemas.microsoft.com/office/drawing/2014/main" id="{2628F213-E0B2-473C-A4FB-6B0B56EB6FF5}"/>
              </a:ext>
            </a:extLst>
          </p:cNvPr>
          <p:cNvSpPr/>
          <p:nvPr/>
        </p:nvSpPr>
        <p:spPr>
          <a:xfrm>
            <a:off x="9527382" y="3475906"/>
            <a:ext cx="28575" cy="96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>
            <a:extLst>
              <a:ext uri="{FF2B5EF4-FFF2-40B4-BE49-F238E27FC236}">
                <a16:creationId xmlns:a16="http://schemas.microsoft.com/office/drawing/2014/main" id="{4447EB37-609F-452D-B6DE-602F7F4CAAF9}"/>
              </a:ext>
            </a:extLst>
          </p:cNvPr>
          <p:cNvSpPr/>
          <p:nvPr/>
        </p:nvSpPr>
        <p:spPr>
          <a:xfrm>
            <a:off x="9529109" y="3477262"/>
            <a:ext cx="28575" cy="69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Rectangle 775">
            <a:extLst>
              <a:ext uri="{FF2B5EF4-FFF2-40B4-BE49-F238E27FC236}">
                <a16:creationId xmlns:a16="http://schemas.microsoft.com/office/drawing/2014/main" id="{E91ABF47-38A8-4587-9A84-688FF3322E82}"/>
              </a:ext>
            </a:extLst>
          </p:cNvPr>
          <p:cNvSpPr/>
          <p:nvPr/>
        </p:nvSpPr>
        <p:spPr>
          <a:xfrm>
            <a:off x="9530357" y="3478222"/>
            <a:ext cx="28575" cy="5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Rectangle 776">
            <a:extLst>
              <a:ext uri="{FF2B5EF4-FFF2-40B4-BE49-F238E27FC236}">
                <a16:creationId xmlns:a16="http://schemas.microsoft.com/office/drawing/2014/main" id="{7825BB4A-6A4A-4DDD-91C5-5F25FC34A6B3}"/>
              </a:ext>
            </a:extLst>
          </p:cNvPr>
          <p:cNvSpPr/>
          <p:nvPr/>
        </p:nvSpPr>
        <p:spPr>
          <a:xfrm>
            <a:off x="9531256" y="3478916"/>
            <a:ext cx="28575" cy="36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>
            <a:extLst>
              <a:ext uri="{FF2B5EF4-FFF2-40B4-BE49-F238E27FC236}">
                <a16:creationId xmlns:a16="http://schemas.microsoft.com/office/drawing/2014/main" id="{CE904E60-BF53-4C6C-8215-07EDFEF236D3}"/>
              </a:ext>
            </a:extLst>
          </p:cNvPr>
          <p:cNvSpPr/>
          <p:nvPr/>
        </p:nvSpPr>
        <p:spPr>
          <a:xfrm>
            <a:off x="9531905" y="3479417"/>
            <a:ext cx="28575" cy="2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Rectangle 778">
            <a:extLst>
              <a:ext uri="{FF2B5EF4-FFF2-40B4-BE49-F238E27FC236}">
                <a16:creationId xmlns:a16="http://schemas.microsoft.com/office/drawing/2014/main" id="{6B0CC17D-A43D-41CF-B349-85DEB0886662}"/>
              </a:ext>
            </a:extLst>
          </p:cNvPr>
          <p:cNvSpPr/>
          <p:nvPr/>
        </p:nvSpPr>
        <p:spPr>
          <a:xfrm>
            <a:off x="9532371" y="3479800"/>
            <a:ext cx="28575" cy="1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Rectangle 779">
            <a:extLst>
              <a:ext uri="{FF2B5EF4-FFF2-40B4-BE49-F238E27FC236}">
                <a16:creationId xmlns:a16="http://schemas.microsoft.com/office/drawing/2014/main" id="{BF35C992-7B0F-49FC-987A-2ED8BEC6A151}"/>
              </a:ext>
            </a:extLst>
          </p:cNvPr>
          <p:cNvSpPr/>
          <p:nvPr/>
        </p:nvSpPr>
        <p:spPr>
          <a:xfrm>
            <a:off x="9532708" y="3480059"/>
            <a:ext cx="28575" cy="13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>
            <a:extLst>
              <a:ext uri="{FF2B5EF4-FFF2-40B4-BE49-F238E27FC236}">
                <a16:creationId xmlns:a16="http://schemas.microsoft.com/office/drawing/2014/main" id="{894947CA-88F8-42AF-95EA-E2E05677C414}"/>
              </a:ext>
            </a:extLst>
          </p:cNvPr>
          <p:cNvSpPr/>
          <p:nvPr/>
        </p:nvSpPr>
        <p:spPr>
          <a:xfrm>
            <a:off x="9532951" y="3480252"/>
            <a:ext cx="28575" cy="9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Rectangle 781">
            <a:extLst>
              <a:ext uri="{FF2B5EF4-FFF2-40B4-BE49-F238E27FC236}">
                <a16:creationId xmlns:a16="http://schemas.microsoft.com/office/drawing/2014/main" id="{2B0E6EAB-C583-4E53-8950-EB6D776B52AA}"/>
              </a:ext>
            </a:extLst>
          </p:cNvPr>
          <p:cNvSpPr/>
          <p:nvPr/>
        </p:nvSpPr>
        <p:spPr>
          <a:xfrm>
            <a:off x="9533126" y="3480387"/>
            <a:ext cx="28575" cy="70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Rectangle 782">
            <a:extLst>
              <a:ext uri="{FF2B5EF4-FFF2-40B4-BE49-F238E27FC236}">
                <a16:creationId xmlns:a16="http://schemas.microsoft.com/office/drawing/2014/main" id="{0F832D13-735F-4B05-9E4F-B1E44CB023B4}"/>
              </a:ext>
            </a:extLst>
          </p:cNvPr>
          <p:cNvSpPr/>
          <p:nvPr/>
        </p:nvSpPr>
        <p:spPr>
          <a:xfrm>
            <a:off x="9533544" y="3467963"/>
            <a:ext cx="28575" cy="253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>
            <a:extLst>
              <a:ext uri="{FF2B5EF4-FFF2-40B4-BE49-F238E27FC236}">
                <a16:creationId xmlns:a16="http://schemas.microsoft.com/office/drawing/2014/main" id="{9275D46A-00BC-4DFC-ADB3-E57ACD99AEDA}"/>
              </a:ext>
            </a:extLst>
          </p:cNvPr>
          <p:cNvSpPr/>
          <p:nvPr/>
        </p:nvSpPr>
        <p:spPr>
          <a:xfrm>
            <a:off x="9538114" y="3471487"/>
            <a:ext cx="28575" cy="183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Rectangle 784">
            <a:extLst>
              <a:ext uri="{FF2B5EF4-FFF2-40B4-BE49-F238E27FC236}">
                <a16:creationId xmlns:a16="http://schemas.microsoft.com/office/drawing/2014/main" id="{FBA8956E-B0ED-440F-B0AA-F921482A0806}"/>
              </a:ext>
            </a:extLst>
          </p:cNvPr>
          <p:cNvSpPr/>
          <p:nvPr/>
        </p:nvSpPr>
        <p:spPr>
          <a:xfrm>
            <a:off x="9541423" y="3474039"/>
            <a:ext cx="28575" cy="132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Rectangle 785">
            <a:extLst>
              <a:ext uri="{FF2B5EF4-FFF2-40B4-BE49-F238E27FC236}">
                <a16:creationId xmlns:a16="http://schemas.microsoft.com/office/drawing/2014/main" id="{DFEEA1AD-1FBB-4E54-A778-383EABA0319E}"/>
              </a:ext>
            </a:extLst>
          </p:cNvPr>
          <p:cNvSpPr/>
          <p:nvPr/>
        </p:nvSpPr>
        <p:spPr>
          <a:xfrm>
            <a:off x="9543808" y="3475872"/>
            <a:ext cx="28575" cy="957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>
            <a:extLst>
              <a:ext uri="{FF2B5EF4-FFF2-40B4-BE49-F238E27FC236}">
                <a16:creationId xmlns:a16="http://schemas.microsoft.com/office/drawing/2014/main" id="{2348C323-26AE-4C70-BEE6-5B27EA8BF402}"/>
              </a:ext>
            </a:extLst>
          </p:cNvPr>
          <p:cNvSpPr/>
          <p:nvPr/>
        </p:nvSpPr>
        <p:spPr>
          <a:xfrm>
            <a:off x="9545528" y="3477201"/>
            <a:ext cx="28575" cy="69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Rectangle 787">
            <a:extLst>
              <a:ext uri="{FF2B5EF4-FFF2-40B4-BE49-F238E27FC236}">
                <a16:creationId xmlns:a16="http://schemas.microsoft.com/office/drawing/2014/main" id="{4F895054-2561-499A-B873-5C7C23A7DDF2}"/>
              </a:ext>
            </a:extLst>
          </p:cNvPr>
          <p:cNvSpPr/>
          <p:nvPr/>
        </p:nvSpPr>
        <p:spPr>
          <a:xfrm>
            <a:off x="9546771" y="3478182"/>
            <a:ext cx="28575" cy="49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Rectangle 788">
            <a:extLst>
              <a:ext uri="{FF2B5EF4-FFF2-40B4-BE49-F238E27FC236}">
                <a16:creationId xmlns:a16="http://schemas.microsoft.com/office/drawing/2014/main" id="{551642B1-A56A-456A-891C-B635847168B0}"/>
              </a:ext>
            </a:extLst>
          </p:cNvPr>
          <p:cNvSpPr/>
          <p:nvPr/>
        </p:nvSpPr>
        <p:spPr>
          <a:xfrm>
            <a:off x="9547670" y="3478873"/>
            <a:ext cx="28575" cy="3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>
            <a:extLst>
              <a:ext uri="{FF2B5EF4-FFF2-40B4-BE49-F238E27FC236}">
                <a16:creationId xmlns:a16="http://schemas.microsoft.com/office/drawing/2014/main" id="{371CB3CC-8F59-4F74-A9F3-E2268441CFD0}"/>
              </a:ext>
            </a:extLst>
          </p:cNvPr>
          <p:cNvSpPr/>
          <p:nvPr/>
        </p:nvSpPr>
        <p:spPr>
          <a:xfrm>
            <a:off x="9548317" y="3479379"/>
            <a:ext cx="28575" cy="26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Rectangle 790">
            <a:extLst>
              <a:ext uri="{FF2B5EF4-FFF2-40B4-BE49-F238E27FC236}">
                <a16:creationId xmlns:a16="http://schemas.microsoft.com/office/drawing/2014/main" id="{CE44E2D4-A63F-4485-9CB9-C0B7E3FC9D23}"/>
              </a:ext>
            </a:extLst>
          </p:cNvPr>
          <p:cNvSpPr/>
          <p:nvPr/>
        </p:nvSpPr>
        <p:spPr>
          <a:xfrm>
            <a:off x="9548784" y="3479740"/>
            <a:ext cx="28575" cy="18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Rectangle 791">
            <a:extLst>
              <a:ext uri="{FF2B5EF4-FFF2-40B4-BE49-F238E27FC236}">
                <a16:creationId xmlns:a16="http://schemas.microsoft.com/office/drawing/2014/main" id="{CCEE8896-E730-4E6A-B897-7E22075E34C7}"/>
              </a:ext>
            </a:extLst>
          </p:cNvPr>
          <p:cNvSpPr/>
          <p:nvPr/>
        </p:nvSpPr>
        <p:spPr>
          <a:xfrm>
            <a:off x="9549120" y="3480015"/>
            <a:ext cx="28575" cy="13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>
            <a:extLst>
              <a:ext uri="{FF2B5EF4-FFF2-40B4-BE49-F238E27FC236}">
                <a16:creationId xmlns:a16="http://schemas.microsoft.com/office/drawing/2014/main" id="{AC51D394-42B6-424D-9E69-CD1DCBF5477E}"/>
              </a:ext>
            </a:extLst>
          </p:cNvPr>
          <p:cNvSpPr/>
          <p:nvPr/>
        </p:nvSpPr>
        <p:spPr>
          <a:xfrm>
            <a:off x="9549362" y="3480196"/>
            <a:ext cx="28575" cy="9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Rectangle 793">
            <a:extLst>
              <a:ext uri="{FF2B5EF4-FFF2-40B4-BE49-F238E27FC236}">
                <a16:creationId xmlns:a16="http://schemas.microsoft.com/office/drawing/2014/main" id="{6E65E4AC-7CD7-4984-836C-6685370FFF96}"/>
              </a:ext>
            </a:extLst>
          </p:cNvPr>
          <p:cNvSpPr/>
          <p:nvPr/>
        </p:nvSpPr>
        <p:spPr>
          <a:xfrm>
            <a:off x="9549537" y="3480331"/>
            <a:ext cx="28575" cy="7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Rectangle 794">
            <a:extLst>
              <a:ext uri="{FF2B5EF4-FFF2-40B4-BE49-F238E27FC236}">
                <a16:creationId xmlns:a16="http://schemas.microsoft.com/office/drawing/2014/main" id="{83F9C1C4-60AF-471A-A642-A72DFB7F0F94}"/>
              </a:ext>
            </a:extLst>
          </p:cNvPr>
          <p:cNvSpPr/>
          <p:nvPr/>
        </p:nvSpPr>
        <p:spPr>
          <a:xfrm>
            <a:off x="9549663" y="3480434"/>
            <a:ext cx="28575" cy="5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1D88D0B8-C8FA-47E0-8531-87D0356D032E}"/>
              </a:ext>
            </a:extLst>
          </p:cNvPr>
          <p:cNvSpPr/>
          <p:nvPr/>
        </p:nvSpPr>
        <p:spPr>
          <a:xfrm>
            <a:off x="9564661" y="2200940"/>
            <a:ext cx="28575" cy="259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9067B5B7-6E93-4CB1-A291-4C735F230FBE}"/>
              </a:ext>
            </a:extLst>
          </p:cNvPr>
          <p:cNvSpPr/>
          <p:nvPr/>
        </p:nvSpPr>
        <p:spPr>
          <a:xfrm>
            <a:off x="10045424" y="2560580"/>
            <a:ext cx="28575" cy="18727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59161541-E39D-4931-9DD8-5EACC134123E}"/>
              </a:ext>
            </a:extLst>
          </p:cNvPr>
          <p:cNvSpPr/>
          <p:nvPr/>
        </p:nvSpPr>
        <p:spPr>
          <a:xfrm>
            <a:off x="10383111" y="2820426"/>
            <a:ext cx="28575" cy="13530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8138D39C-BAB0-4BE2-B85B-294DF0E4BCF8}"/>
              </a:ext>
            </a:extLst>
          </p:cNvPr>
          <p:cNvSpPr/>
          <p:nvPr/>
        </p:nvSpPr>
        <p:spPr>
          <a:xfrm>
            <a:off x="10626518" y="3008154"/>
            <a:ext cx="28575" cy="977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AF3589B-1E88-47DE-AD45-74F87EA52B46}"/>
                  </a:ext>
                </a:extLst>
              </p:cNvPr>
              <p:cNvSpPr txBox="1"/>
              <p:nvPr/>
            </p:nvSpPr>
            <p:spPr>
              <a:xfrm>
                <a:off x="1205294" y="5306485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AF3589B-1E88-47DE-AD45-74F87EA52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294" y="5306485"/>
                <a:ext cx="238848" cy="369332"/>
              </a:xfrm>
              <a:prstGeom prst="rect">
                <a:avLst/>
              </a:prstGeom>
              <a:blipFill>
                <a:blip r:embed="rId2"/>
                <a:stretch>
                  <a:fillRect l="-30769" r="-3076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AE402186-F7DA-49C9-9BA2-A0F317F3995D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1871874" y="4791548"/>
                <a:ext cx="2003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AE402186-F7DA-49C9-9BA2-A0F317F399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874" y="4791548"/>
                <a:ext cx="200376" cy="307777"/>
              </a:xfrm>
              <a:prstGeom prst="rect">
                <a:avLst/>
              </a:prstGeom>
              <a:blipFill>
                <a:blip r:embed="rId3"/>
                <a:stretch>
                  <a:fillRect l="-27273" r="-30303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A73124E7-BCF5-4C0D-9DAD-325B2DA886DF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2346736" y="443966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A73124E7-BCF5-4C0D-9DAD-325B2DA88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736" y="4439660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F602DABD-D65F-45BA-8401-1F5F6067E30A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2705402" y="4194630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F602DABD-D65F-45BA-8401-1F5F6067E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402" y="4194630"/>
                <a:ext cx="160300" cy="246221"/>
              </a:xfrm>
              <a:prstGeom prst="rect">
                <a:avLst/>
              </a:prstGeom>
              <a:blipFill>
                <a:blip r:embed="rId5"/>
                <a:stretch>
                  <a:fillRect l="-30769" r="-26923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49D92FC5-5318-4010-8E69-44DF64BD9A9F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3493118" y="4793093"/>
                <a:ext cx="2492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en-US" sz="200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49D92FC5-5318-4010-8E69-44DF64BD9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118" y="4793093"/>
                <a:ext cx="249299" cy="307777"/>
              </a:xfrm>
              <a:prstGeom prst="rect">
                <a:avLst/>
              </a:prstGeom>
              <a:blipFill>
                <a:blip r:embed="rId6"/>
                <a:stretch>
                  <a:fillRect l="-12195" r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6A771CDC-327A-4F2E-ACFA-30D42C24C091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3790297" y="4431251"/>
                <a:ext cx="6286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6A771CDC-327A-4F2E-ACFA-30D42C24C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97" y="4431251"/>
                <a:ext cx="628634" cy="276999"/>
              </a:xfrm>
              <a:prstGeom prst="rect">
                <a:avLst/>
              </a:prstGeom>
              <a:blipFill>
                <a:blip r:embed="rId7"/>
                <a:stretch>
                  <a:fillRect l="-4854" r="-776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61F0F80B-D99A-44BA-B11E-7E6106850908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4153521" y="4172069"/>
                <a:ext cx="5589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16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61F0F80B-D99A-44BA-B11E-7E6106850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521" y="4172069"/>
                <a:ext cx="558935" cy="246221"/>
              </a:xfrm>
              <a:prstGeom prst="rect">
                <a:avLst/>
              </a:prstGeom>
              <a:blipFill>
                <a:blip r:embed="rId8"/>
                <a:stretch>
                  <a:fillRect l="-4348" r="-7609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C82739F4-1B2B-40B2-8D1A-2B119407EC13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037050" y="4414827"/>
                <a:ext cx="5212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⋅2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C82739F4-1B2B-40B2-8D1A-2B119407E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50" y="4414827"/>
                <a:ext cx="521233" cy="276999"/>
              </a:xfrm>
              <a:prstGeom prst="rect">
                <a:avLst/>
              </a:prstGeom>
              <a:blipFill>
                <a:blip r:embed="rId9"/>
                <a:stretch>
                  <a:fillRect l="-5814" r="-10465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4472FDEA-F08E-4226-920C-6669B158A61E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357372" y="4161822"/>
                <a:ext cx="8216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16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⋅2+1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4472FDEA-F08E-4226-920C-6669B158A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372" y="4161822"/>
                <a:ext cx="821635" cy="246221"/>
              </a:xfrm>
              <a:prstGeom prst="rect">
                <a:avLst/>
              </a:prstGeom>
              <a:blipFill>
                <a:blip r:embed="rId10"/>
                <a:stretch>
                  <a:fillRect l="-3704" r="-4444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C12615C3-5707-42BC-94E5-61375E447ADB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6380443" y="4152233"/>
                <a:ext cx="4627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16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⋅3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C12615C3-5707-42BC-94E5-61375E447A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443" y="4152233"/>
                <a:ext cx="462755" cy="246221"/>
              </a:xfrm>
              <a:prstGeom prst="rect">
                <a:avLst/>
              </a:prstGeom>
              <a:blipFill>
                <a:blip r:embed="rId11"/>
                <a:stretch>
                  <a:fillRect l="-6579" r="-7895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EEBF8279-1984-424E-9DB5-9E6AFF04BB60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9441382" y="4791846"/>
                <a:ext cx="36894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EEBF8279-1984-424E-9DB5-9E6AFF04B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1382" y="4791846"/>
                <a:ext cx="368947" cy="307777"/>
              </a:xfrm>
              <a:prstGeom prst="rect">
                <a:avLst/>
              </a:prstGeom>
              <a:blipFill>
                <a:blip r:embed="rId12"/>
                <a:stretch>
                  <a:fillRect l="-10000" t="-1961"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39D469-1A19-4444-8ED9-79AAC2C59EED}"/>
                  </a:ext>
                </a:extLst>
              </p:cNvPr>
              <p:cNvSpPr txBox="1"/>
              <p:nvPr/>
            </p:nvSpPr>
            <p:spPr>
              <a:xfrm>
                <a:off x="10872131" y="3284289"/>
                <a:ext cx="3318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39D469-1A19-4444-8ED9-79AAC2C5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2131" y="3284289"/>
                <a:ext cx="331821" cy="369332"/>
              </a:xfrm>
              <a:prstGeom prst="rect">
                <a:avLst/>
              </a:prstGeom>
              <a:blipFill>
                <a:blip r:embed="rId13"/>
                <a:stretch>
                  <a:fillRect l="-5455" r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D9582497-F166-4AF5-BF70-14C3474B6493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9904175" y="4466073"/>
                <a:ext cx="7359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D9582497-F166-4AF5-BF70-14C3474B6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175" y="4466073"/>
                <a:ext cx="735971" cy="276999"/>
              </a:xfrm>
              <a:prstGeom prst="rect">
                <a:avLst/>
              </a:prstGeom>
              <a:blipFill>
                <a:blip r:embed="rId14"/>
                <a:stretch>
                  <a:fillRect l="-4167" t="-4444" r="-7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EB48C59C-0C57-4A04-A586-A399AC5A507E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10257910" y="4173856"/>
                <a:ext cx="654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EB48C59C-0C57-4A04-A586-A399AC5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7910" y="4173856"/>
                <a:ext cx="654025" cy="246221"/>
              </a:xfrm>
              <a:prstGeom prst="rect">
                <a:avLst/>
              </a:prstGeom>
              <a:blipFill>
                <a:blip r:embed="rId15"/>
                <a:stretch>
                  <a:fillRect l="-4673" t="-2500" r="-5607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3F0EF32-1C18-4938-8580-395C215A10A4}"/>
              </a:ext>
            </a:extLst>
          </p:cNvPr>
          <p:cNvSpPr txBox="1"/>
          <p:nvPr/>
        </p:nvSpPr>
        <p:spPr>
          <a:xfrm>
            <a:off x="3420556" y="5746465"/>
            <a:ext cx="535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Every set of ordinals has an upper bound.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5CA97589-6763-44DC-8717-F8EF1F9230D5}"/>
              </a:ext>
            </a:extLst>
          </p:cNvPr>
          <p:cNvSpPr/>
          <p:nvPr/>
        </p:nvSpPr>
        <p:spPr>
          <a:xfrm>
            <a:off x="1294727" y="1700340"/>
            <a:ext cx="28575" cy="360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6D50D615-77E0-4B2D-80F0-3B419DEF89C9}"/>
              </a:ext>
            </a:extLst>
          </p:cNvPr>
          <p:cNvSpPr/>
          <p:nvPr/>
        </p:nvSpPr>
        <p:spPr>
          <a:xfrm>
            <a:off x="1942613" y="2199840"/>
            <a:ext cx="28575" cy="260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9D158B9-C084-4E81-B7BE-95934125986B}"/>
              </a:ext>
            </a:extLst>
          </p:cNvPr>
          <p:cNvSpPr/>
          <p:nvPr/>
        </p:nvSpPr>
        <p:spPr>
          <a:xfrm>
            <a:off x="2411623" y="2560735"/>
            <a:ext cx="28575" cy="18792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705FE96B-E7A3-48D1-B206-F031EC06A601}"/>
              </a:ext>
            </a:extLst>
          </p:cNvPr>
          <p:cNvSpPr/>
          <p:nvPr/>
        </p:nvSpPr>
        <p:spPr>
          <a:xfrm>
            <a:off x="2749688" y="2821477"/>
            <a:ext cx="28575" cy="13577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21C632DA-6E24-4AD6-A3D8-62A0CC055665}"/>
              </a:ext>
            </a:extLst>
          </p:cNvPr>
          <p:cNvSpPr/>
          <p:nvPr/>
        </p:nvSpPr>
        <p:spPr>
          <a:xfrm>
            <a:off x="2993497" y="3009857"/>
            <a:ext cx="28575" cy="9809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F0323FDA-12D3-436D-A27D-165C4DDAA62D}"/>
              </a:ext>
            </a:extLst>
          </p:cNvPr>
          <p:cNvSpPr/>
          <p:nvPr/>
        </p:nvSpPr>
        <p:spPr>
          <a:xfrm>
            <a:off x="3169772" y="3148889"/>
            <a:ext cx="28575" cy="7062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9A8736AE-3302-4F25-84AF-9BA2F3EF823F}"/>
              </a:ext>
            </a:extLst>
          </p:cNvPr>
          <p:cNvSpPr/>
          <p:nvPr/>
        </p:nvSpPr>
        <p:spPr>
          <a:xfrm>
            <a:off x="3297130" y="3246894"/>
            <a:ext cx="28575" cy="5102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4A38C10E-0DAE-43DE-8083-07D718E50214}"/>
              </a:ext>
            </a:extLst>
          </p:cNvPr>
          <p:cNvSpPr/>
          <p:nvPr/>
        </p:nvSpPr>
        <p:spPr>
          <a:xfrm>
            <a:off x="3388931" y="3317698"/>
            <a:ext cx="28575" cy="3686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E1A35FAC-552C-422B-BDDC-8A5788491FF0}"/>
              </a:ext>
            </a:extLst>
          </p:cNvPr>
          <p:cNvSpPr/>
          <p:nvPr/>
        </p:nvSpPr>
        <p:spPr>
          <a:xfrm>
            <a:off x="3455137" y="3368853"/>
            <a:ext cx="28575" cy="2663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AC3323D6-30C8-47BA-9D5B-1E7C0AD0F7C6}"/>
              </a:ext>
            </a:extLst>
          </p:cNvPr>
          <p:cNvSpPr/>
          <p:nvPr/>
        </p:nvSpPr>
        <p:spPr>
          <a:xfrm>
            <a:off x="3502731" y="3407904"/>
            <a:ext cx="28575" cy="1907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49AE718F-542B-4E50-9F97-03304756C950}"/>
              </a:ext>
            </a:extLst>
          </p:cNvPr>
          <p:cNvSpPr/>
          <p:nvPr/>
        </p:nvSpPr>
        <p:spPr>
          <a:xfrm>
            <a:off x="3537118" y="3434364"/>
            <a:ext cx="28575" cy="1377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D4072431-A0F4-44BB-AFA3-323E22B5445A}"/>
              </a:ext>
            </a:extLst>
          </p:cNvPr>
          <p:cNvSpPr/>
          <p:nvPr/>
        </p:nvSpPr>
        <p:spPr>
          <a:xfrm>
            <a:off x="3561904" y="3453481"/>
            <a:ext cx="28575" cy="9954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306F9FCA-0A69-4726-9D73-8FBC44B66B33}"/>
              </a:ext>
            </a:extLst>
          </p:cNvPr>
          <p:cNvSpPr/>
          <p:nvPr/>
        </p:nvSpPr>
        <p:spPr>
          <a:xfrm>
            <a:off x="3579780" y="3467293"/>
            <a:ext cx="28575" cy="719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EC1A93A1-7564-4FCD-BF1D-B4ED8E020F0F}"/>
              </a:ext>
            </a:extLst>
          </p:cNvPr>
          <p:cNvSpPr/>
          <p:nvPr/>
        </p:nvSpPr>
        <p:spPr>
          <a:xfrm>
            <a:off x="3608153" y="2199840"/>
            <a:ext cx="28575" cy="259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B067B8EB-A76C-4D71-A74C-99770E082AA9}"/>
              </a:ext>
            </a:extLst>
          </p:cNvPr>
          <p:cNvSpPr/>
          <p:nvPr/>
        </p:nvSpPr>
        <p:spPr>
          <a:xfrm>
            <a:off x="4088916" y="2559480"/>
            <a:ext cx="28575" cy="18727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5053595C-BF12-4C5D-9E0F-BE1293A78474}"/>
              </a:ext>
            </a:extLst>
          </p:cNvPr>
          <p:cNvSpPr/>
          <p:nvPr/>
        </p:nvSpPr>
        <p:spPr>
          <a:xfrm>
            <a:off x="4426603" y="2819326"/>
            <a:ext cx="28575" cy="13530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B1BAF408-116A-45D6-B74F-66444B55A8C0}"/>
              </a:ext>
            </a:extLst>
          </p:cNvPr>
          <p:cNvSpPr/>
          <p:nvPr/>
        </p:nvSpPr>
        <p:spPr>
          <a:xfrm>
            <a:off x="4670010" y="3007054"/>
            <a:ext cx="28575" cy="977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C7836147-0636-4E97-B624-786A43CD2C23}"/>
              </a:ext>
            </a:extLst>
          </p:cNvPr>
          <p:cNvSpPr/>
          <p:nvPr/>
        </p:nvSpPr>
        <p:spPr>
          <a:xfrm>
            <a:off x="4845552" y="3142692"/>
            <a:ext cx="28575" cy="7062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CF7ABFD5-1996-4FAE-9E2E-159E60004F7F}"/>
              </a:ext>
            </a:extLst>
          </p:cNvPr>
          <p:cNvSpPr/>
          <p:nvPr/>
        </p:nvSpPr>
        <p:spPr>
          <a:xfrm>
            <a:off x="4972470" y="3242801"/>
            <a:ext cx="28575" cy="5085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02857A9D-96F2-486D-91F7-06663339399D}"/>
              </a:ext>
            </a:extLst>
          </p:cNvPr>
          <p:cNvSpPr/>
          <p:nvPr/>
        </p:nvSpPr>
        <p:spPr>
          <a:xfrm>
            <a:off x="5064168" y="3313361"/>
            <a:ext cx="28575" cy="36741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95F7C012-8E24-4167-A8D2-105ADAC9196D}"/>
              </a:ext>
            </a:extLst>
          </p:cNvPr>
          <p:cNvSpPr/>
          <p:nvPr/>
        </p:nvSpPr>
        <p:spPr>
          <a:xfrm>
            <a:off x="5130265" y="3364333"/>
            <a:ext cx="28575" cy="2654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94437546-D8FF-4C6F-9963-7869098F6E9C}"/>
              </a:ext>
            </a:extLst>
          </p:cNvPr>
          <p:cNvSpPr/>
          <p:nvPr/>
        </p:nvSpPr>
        <p:spPr>
          <a:xfrm>
            <a:off x="5177933" y="3401171"/>
            <a:ext cx="28575" cy="1917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F6F3154E-3080-46D0-8758-B79E5BA2AE48}"/>
              </a:ext>
            </a:extLst>
          </p:cNvPr>
          <p:cNvSpPr/>
          <p:nvPr/>
        </p:nvSpPr>
        <p:spPr>
          <a:xfrm>
            <a:off x="5212201" y="3429286"/>
            <a:ext cx="28575" cy="1373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AF2935A3-B545-4F98-A4C1-3D56E9381E57}"/>
              </a:ext>
            </a:extLst>
          </p:cNvPr>
          <p:cNvSpPr/>
          <p:nvPr/>
        </p:nvSpPr>
        <p:spPr>
          <a:xfrm>
            <a:off x="5236959" y="3448337"/>
            <a:ext cx="28575" cy="992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42735413-47C9-4927-9CEE-A21A945967AD}"/>
              </a:ext>
            </a:extLst>
          </p:cNvPr>
          <p:cNvSpPr/>
          <p:nvPr/>
        </p:nvSpPr>
        <p:spPr>
          <a:xfrm>
            <a:off x="5254805" y="3462108"/>
            <a:ext cx="28575" cy="716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8F7573E-0024-412B-A02E-ADB0C28686F8}"/>
                  </a:ext>
                </a:extLst>
              </p:cNvPr>
              <p:cNvSpPr txBox="1"/>
              <p:nvPr/>
            </p:nvSpPr>
            <p:spPr>
              <a:xfrm>
                <a:off x="1189590" y="5306783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i="1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8F7573E-0024-412B-A02E-ADB0C2868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590" y="5306783"/>
                <a:ext cx="238848" cy="369332"/>
              </a:xfrm>
              <a:prstGeom prst="rect">
                <a:avLst/>
              </a:prstGeom>
              <a:blipFill>
                <a:blip r:embed="rId16"/>
                <a:stretch>
                  <a:fillRect l="-28205" r="-333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5D910449-6D28-429C-BA3B-04F648449A31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1856170" y="4791846"/>
                <a:ext cx="2003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5D910449-6D28-429C-BA3B-04F648449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170" y="4791846"/>
                <a:ext cx="200376" cy="307777"/>
              </a:xfrm>
              <a:prstGeom prst="rect">
                <a:avLst/>
              </a:prstGeom>
              <a:blipFill>
                <a:blip r:embed="rId17"/>
                <a:stretch>
                  <a:fillRect l="-27273" r="-30303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41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2">
            <a:extLst>
              <a:ext uri="{FF2B5EF4-FFF2-40B4-BE49-F238E27FC236}">
                <a16:creationId xmlns:a16="http://schemas.microsoft.com/office/drawing/2014/main" id="{8A400D40-8EC2-442E-85DA-441CF4C1A5F4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13ECE0-079E-4D41-8BCA-94052129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36</a:t>
            </a:fld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A27C5CB-997F-4652-ACF7-79B18DBB3D3E}"/>
              </a:ext>
            </a:extLst>
          </p:cNvPr>
          <p:cNvGrpSpPr/>
          <p:nvPr/>
        </p:nvGrpSpPr>
        <p:grpSpPr>
          <a:xfrm>
            <a:off x="6867128" y="1602297"/>
            <a:ext cx="3199662" cy="4320331"/>
            <a:chOff x="6925851" y="2424418"/>
            <a:chExt cx="3199662" cy="43203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D9D7967-5DF9-4C35-8410-076755450A1D}"/>
                </a:ext>
              </a:extLst>
            </p:cNvPr>
            <p:cNvSpPr/>
            <p:nvPr/>
          </p:nvSpPr>
          <p:spPr>
            <a:xfrm>
              <a:off x="8036652" y="5553512"/>
              <a:ext cx="947958" cy="104862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28C38C-49C6-4C21-83B8-87061DE11005}"/>
                </a:ext>
              </a:extLst>
            </p:cNvPr>
            <p:cNvSpPr/>
            <p:nvPr/>
          </p:nvSpPr>
          <p:spPr>
            <a:xfrm>
              <a:off x="7885651" y="5117285"/>
              <a:ext cx="1249960" cy="1484853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C3B9F3-737C-48F1-9C61-7CD7140D3F97}"/>
                </a:ext>
              </a:extLst>
            </p:cNvPr>
            <p:cNvSpPr/>
            <p:nvPr/>
          </p:nvSpPr>
          <p:spPr>
            <a:xfrm>
              <a:off x="7721047" y="4714289"/>
              <a:ext cx="1595944" cy="1887848"/>
            </a:xfrm>
            <a:prstGeom prst="ellipse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/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40741" r="-40741" b="-3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/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7742" r="-6452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/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8033" r="-6557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/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/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/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6901" r="-1408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A294D3-6814-4055-B833-9BC5B9313625}"/>
                </a:ext>
              </a:extLst>
            </p:cNvPr>
            <p:cNvSpPr/>
            <p:nvPr/>
          </p:nvSpPr>
          <p:spPr>
            <a:xfrm>
              <a:off x="6925851" y="2424418"/>
              <a:ext cx="3199662" cy="432033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/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>
                    <a:solidFill>
                      <a:schemeClr val="accent2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20455" r="-20455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2894ABB-A999-4036-B728-27DEF4B1328E}"/>
                </a:ext>
              </a:extLst>
            </p:cNvPr>
            <p:cNvSpPr/>
            <p:nvPr/>
          </p:nvSpPr>
          <p:spPr>
            <a:xfrm>
              <a:off x="7248084" y="3397541"/>
              <a:ext cx="2525090" cy="3204595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A71C14E-9C11-4A07-BABB-68EC6FE14471}"/>
                </a:ext>
              </a:extLst>
            </p:cNvPr>
            <p:cNvSpPr/>
            <p:nvPr/>
          </p:nvSpPr>
          <p:spPr>
            <a:xfrm>
              <a:off x="7155807" y="2944688"/>
              <a:ext cx="2726424" cy="3657448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/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9244" r="-3361" b="-1475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/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10084" r="-3361" b="-147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/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37037" r="-44444"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49B7C7B-A954-4100-BB85-E35843F204FB}"/>
                </a:ext>
              </a:extLst>
            </p:cNvPr>
            <p:cNvSpPr/>
            <p:nvPr/>
          </p:nvSpPr>
          <p:spPr>
            <a:xfrm>
              <a:off x="8187654" y="5939406"/>
              <a:ext cx="662731" cy="66273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A68F8F-10C9-4378-84CE-42695761E0E4}"/>
                </a:ext>
              </a:extLst>
            </p:cNvPr>
            <p:cNvSpPr/>
            <p:nvPr/>
          </p:nvSpPr>
          <p:spPr>
            <a:xfrm>
              <a:off x="7343542" y="3842157"/>
              <a:ext cx="2334176" cy="2759979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A7614DF-CEF4-4D80-A2BF-4D083B487DEC}"/>
              </a:ext>
            </a:extLst>
          </p:cNvPr>
          <p:cNvSpPr/>
          <p:nvPr/>
        </p:nvSpPr>
        <p:spPr>
          <a:xfrm rot="16200000">
            <a:off x="10935618" y="4926122"/>
            <a:ext cx="26917" cy="10999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02AD66-AFFF-4E3B-86CA-15D4970C8ECB}"/>
              </a:ext>
            </a:extLst>
          </p:cNvPr>
          <p:cNvSpPr/>
          <p:nvPr/>
        </p:nvSpPr>
        <p:spPr>
          <a:xfrm rot="16200000">
            <a:off x="10935618" y="4468452"/>
            <a:ext cx="26917" cy="7947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1B8254-6DCA-48C1-9C4A-1C99F939B2DB}"/>
              </a:ext>
            </a:extLst>
          </p:cNvPr>
          <p:cNvSpPr/>
          <p:nvPr/>
        </p:nvSpPr>
        <p:spPr>
          <a:xfrm rot="16200000">
            <a:off x="10935619" y="4136921"/>
            <a:ext cx="26917" cy="5742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13656F1-562F-4965-8309-1905421F2880}"/>
              </a:ext>
            </a:extLst>
          </p:cNvPr>
          <p:cNvSpPr/>
          <p:nvPr/>
        </p:nvSpPr>
        <p:spPr>
          <a:xfrm rot="16200000">
            <a:off x="10935619" y="3898139"/>
            <a:ext cx="26917" cy="4148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AA6485-A857-4052-AB2D-B340FF580C62}"/>
              </a:ext>
            </a:extLst>
          </p:cNvPr>
          <p:cNvSpPr/>
          <p:nvPr/>
        </p:nvSpPr>
        <p:spPr>
          <a:xfrm rot="16200000">
            <a:off x="10935618" y="3726036"/>
            <a:ext cx="26917" cy="2997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E4FAD1-353B-42A8-9052-C9F645270679}"/>
              </a:ext>
            </a:extLst>
          </p:cNvPr>
          <p:cNvSpPr/>
          <p:nvPr/>
        </p:nvSpPr>
        <p:spPr>
          <a:xfrm rot="16200000">
            <a:off x="10936137" y="3601951"/>
            <a:ext cx="26917" cy="2158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AA744E-0913-4165-A62D-D0E154AF836D}"/>
              </a:ext>
            </a:extLst>
          </p:cNvPr>
          <p:cNvSpPr/>
          <p:nvPr/>
        </p:nvSpPr>
        <p:spPr>
          <a:xfrm rot="16200000">
            <a:off x="10936137" y="3511925"/>
            <a:ext cx="26917" cy="1559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78C598-C9F2-40B0-9895-6632E53E5C1E}"/>
              </a:ext>
            </a:extLst>
          </p:cNvPr>
          <p:cNvSpPr/>
          <p:nvPr/>
        </p:nvSpPr>
        <p:spPr>
          <a:xfrm rot="16200000">
            <a:off x="10936137" y="3447084"/>
            <a:ext cx="26917" cy="1126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687488-49A6-44BB-AB8B-71CC4F4FAC2C}"/>
              </a:ext>
            </a:extLst>
          </p:cNvPr>
          <p:cNvSpPr/>
          <p:nvPr/>
        </p:nvSpPr>
        <p:spPr>
          <a:xfrm rot="16200000">
            <a:off x="10936137" y="3400350"/>
            <a:ext cx="26917" cy="813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F3466A-6988-47CE-BE1F-45A549F3A9F5}"/>
              </a:ext>
            </a:extLst>
          </p:cNvPr>
          <p:cNvSpPr/>
          <p:nvPr/>
        </p:nvSpPr>
        <p:spPr>
          <a:xfrm rot="16200000">
            <a:off x="10936509" y="3367079"/>
            <a:ext cx="26917" cy="582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C497CC-7A22-4E6E-B77F-7471E3DED71D}"/>
              </a:ext>
            </a:extLst>
          </p:cNvPr>
          <p:cNvSpPr/>
          <p:nvPr/>
        </p:nvSpPr>
        <p:spPr>
          <a:xfrm rot="16200000">
            <a:off x="10936509" y="3342772"/>
            <a:ext cx="26917" cy="420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D1211C-447B-4623-90F8-60E04A5425AE}"/>
              </a:ext>
            </a:extLst>
          </p:cNvPr>
          <p:cNvSpPr/>
          <p:nvPr/>
        </p:nvSpPr>
        <p:spPr>
          <a:xfrm rot="16200000">
            <a:off x="10936509" y="3325265"/>
            <a:ext cx="26917" cy="304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52E2F1-2432-4D78-9E15-D4B1EA9BF41D}"/>
              </a:ext>
            </a:extLst>
          </p:cNvPr>
          <p:cNvSpPr/>
          <p:nvPr/>
        </p:nvSpPr>
        <p:spPr>
          <a:xfrm rot="16200000">
            <a:off x="10936509" y="3312646"/>
            <a:ext cx="26917" cy="219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184942-517B-486C-A282-D8131CC922D9}"/>
              </a:ext>
            </a:extLst>
          </p:cNvPr>
          <p:cNvSpPr/>
          <p:nvPr/>
        </p:nvSpPr>
        <p:spPr>
          <a:xfrm rot="16200000">
            <a:off x="10934243" y="2900910"/>
            <a:ext cx="26917" cy="7919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C7A34A-1630-41D0-B435-68C668BC11D8}"/>
              </a:ext>
            </a:extLst>
          </p:cNvPr>
          <p:cNvSpPr/>
          <p:nvPr/>
        </p:nvSpPr>
        <p:spPr>
          <a:xfrm rot="16200000">
            <a:off x="10934243" y="2557926"/>
            <a:ext cx="26917" cy="5722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0716C1F-80B9-4583-B945-EA9C5EA64F1B}"/>
              </a:ext>
            </a:extLst>
          </p:cNvPr>
          <p:cNvSpPr/>
          <p:nvPr/>
        </p:nvSpPr>
        <p:spPr>
          <a:xfrm rot="16200000">
            <a:off x="10934244" y="2319224"/>
            <a:ext cx="26917" cy="4134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82009FB-3F07-4BA6-A248-73FC3734BFC8}"/>
              </a:ext>
            </a:extLst>
          </p:cNvPr>
          <p:cNvSpPr/>
          <p:nvPr/>
        </p:nvSpPr>
        <p:spPr>
          <a:xfrm rot="16200000">
            <a:off x="10934243" y="2147301"/>
            <a:ext cx="26917" cy="2987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3ADFEEB-3998-46C3-95A7-DFA74816C92A}"/>
              </a:ext>
            </a:extLst>
          </p:cNvPr>
          <p:cNvSpPr/>
          <p:nvPr/>
        </p:nvSpPr>
        <p:spPr>
          <a:xfrm rot="16200000">
            <a:off x="10934243" y="2023388"/>
            <a:ext cx="26917" cy="2158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/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blipFill>
                <a:blip r:embed="rId14"/>
                <a:stretch>
                  <a:fillRect l="-45000" r="-4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73E9B744-EB17-4FEB-AED9-CBE3C0602F44}"/>
              </a:ext>
            </a:extLst>
          </p:cNvPr>
          <p:cNvSpPr txBox="1"/>
          <p:nvPr/>
        </p:nvSpPr>
        <p:spPr>
          <a:xfrm>
            <a:off x="6412197" y="1073955"/>
            <a:ext cx="410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Constructible Universe</a:t>
            </a: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CBDBD8CE-40DF-49EA-9061-02F94F63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183"/>
            <a:ext cx="10515600" cy="1325563"/>
          </a:xfrm>
        </p:spPr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L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 – The Constructible Hierarchy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03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2">
            <a:extLst>
              <a:ext uri="{FF2B5EF4-FFF2-40B4-BE49-F238E27FC236}">
                <a16:creationId xmlns:a16="http://schemas.microsoft.com/office/drawing/2014/main" id="{8A400D40-8EC2-442E-85DA-441CF4C1A5F4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13ECE0-079E-4D41-8BCA-94052129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213223-C794-4C70-A235-70B30E030CED}"/>
                  </a:ext>
                </a:extLst>
              </p:cNvPr>
              <p:cNvSpPr txBox="1"/>
              <p:nvPr/>
            </p:nvSpPr>
            <p:spPr>
              <a:xfrm>
                <a:off x="1090569" y="1130639"/>
                <a:ext cx="4578561" cy="3386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∅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definable</m:t>
                      </m:r>
                      <m: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subsets</m:t>
                      </m:r>
                      <m: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over</m:t>
                      </m:r>
                      <m: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nary>
                    </m:oMath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Ord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213223-C794-4C70-A235-70B30E030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69" y="1130639"/>
                <a:ext cx="4578561" cy="3386957"/>
              </a:xfrm>
              <a:prstGeom prst="rect">
                <a:avLst/>
              </a:prstGeom>
              <a:blipFill>
                <a:blip r:embed="rId3"/>
                <a:stretch>
                  <a:fillRect l="-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AA27C5CB-997F-4652-ACF7-79B18DBB3D3E}"/>
              </a:ext>
            </a:extLst>
          </p:cNvPr>
          <p:cNvGrpSpPr/>
          <p:nvPr/>
        </p:nvGrpSpPr>
        <p:grpSpPr>
          <a:xfrm>
            <a:off x="6867128" y="1602297"/>
            <a:ext cx="3199662" cy="4320331"/>
            <a:chOff x="6925851" y="2424418"/>
            <a:chExt cx="3199662" cy="43203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D9D7967-5DF9-4C35-8410-076755450A1D}"/>
                </a:ext>
              </a:extLst>
            </p:cNvPr>
            <p:cNvSpPr/>
            <p:nvPr/>
          </p:nvSpPr>
          <p:spPr>
            <a:xfrm>
              <a:off x="8036652" y="5553512"/>
              <a:ext cx="947958" cy="104862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28C38C-49C6-4C21-83B8-87061DE11005}"/>
                </a:ext>
              </a:extLst>
            </p:cNvPr>
            <p:cNvSpPr/>
            <p:nvPr/>
          </p:nvSpPr>
          <p:spPr>
            <a:xfrm>
              <a:off x="7885651" y="5117285"/>
              <a:ext cx="1249960" cy="1484853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C3B9F3-737C-48F1-9C61-7CD7140D3F97}"/>
                </a:ext>
              </a:extLst>
            </p:cNvPr>
            <p:cNvSpPr/>
            <p:nvPr/>
          </p:nvSpPr>
          <p:spPr>
            <a:xfrm>
              <a:off x="7721047" y="4714289"/>
              <a:ext cx="1595944" cy="1887848"/>
            </a:xfrm>
            <a:prstGeom prst="ellipse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/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40741" r="-40741" b="-3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/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7742" r="-6452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/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8033" r="-6557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/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/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/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16901" r="-1408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A294D3-6814-4055-B833-9BC5B9313625}"/>
                </a:ext>
              </a:extLst>
            </p:cNvPr>
            <p:cNvSpPr/>
            <p:nvPr/>
          </p:nvSpPr>
          <p:spPr>
            <a:xfrm>
              <a:off x="6925851" y="2424418"/>
              <a:ext cx="3199662" cy="432033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/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>
                    <a:solidFill>
                      <a:schemeClr val="accent2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20455" r="-20455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2894ABB-A999-4036-B728-27DEF4B1328E}"/>
                </a:ext>
              </a:extLst>
            </p:cNvPr>
            <p:cNvSpPr/>
            <p:nvPr/>
          </p:nvSpPr>
          <p:spPr>
            <a:xfrm>
              <a:off x="7248084" y="3397541"/>
              <a:ext cx="2525090" cy="3204595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A71C14E-9C11-4A07-BABB-68EC6FE14471}"/>
                </a:ext>
              </a:extLst>
            </p:cNvPr>
            <p:cNvSpPr/>
            <p:nvPr/>
          </p:nvSpPr>
          <p:spPr>
            <a:xfrm>
              <a:off x="7155807" y="2944688"/>
              <a:ext cx="2726424" cy="3657448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/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9244" r="-3361" b="-1475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/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10084" r="-3361" b="-147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/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blipFill>
                  <a:blip r:embed="rId14"/>
                  <a:stretch>
                    <a:fillRect l="-37037" r="-44444"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49B7C7B-A954-4100-BB85-E35843F204FB}"/>
                </a:ext>
              </a:extLst>
            </p:cNvPr>
            <p:cNvSpPr/>
            <p:nvPr/>
          </p:nvSpPr>
          <p:spPr>
            <a:xfrm>
              <a:off x="8187654" y="5939406"/>
              <a:ext cx="662731" cy="66273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A68F8F-10C9-4378-84CE-42695761E0E4}"/>
                </a:ext>
              </a:extLst>
            </p:cNvPr>
            <p:cNvSpPr/>
            <p:nvPr/>
          </p:nvSpPr>
          <p:spPr>
            <a:xfrm>
              <a:off x="7343542" y="3842157"/>
              <a:ext cx="2334176" cy="2759979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51E5662-A5A5-4D80-B992-F9BC9038E8DC}"/>
              </a:ext>
            </a:extLst>
          </p:cNvPr>
          <p:cNvGrpSpPr/>
          <p:nvPr/>
        </p:nvGrpSpPr>
        <p:grpSpPr>
          <a:xfrm>
            <a:off x="1090569" y="3961285"/>
            <a:ext cx="5378845" cy="3072379"/>
            <a:chOff x="1090569" y="4177717"/>
            <a:chExt cx="5378845" cy="23083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0C112E8-101B-4077-8E4E-4E700E657B53}"/>
                    </a:ext>
                  </a:extLst>
                </p:cNvPr>
                <p:cNvSpPr txBox="1"/>
                <p:nvPr/>
              </p:nvSpPr>
              <p:spPr>
                <a:xfrm>
                  <a:off x="1090569" y="4177717"/>
                  <a:ext cx="5378845" cy="23083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>
                      <a:solidFill>
                        <a:schemeClr val="accent6"/>
                      </a:solidFill>
                    </a:rPr>
                    <a:t>Definable subsets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 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are of the form</a:t>
                  </a:r>
                </a:p>
                <a:p>
                  <a:pPr>
                    <a:lnSpc>
                      <a:spcPct val="150000"/>
                    </a:lnSpc>
                  </a:pPr>
                  <a:endParaRPr lang="en-US" sz="3200" b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for a first-order formula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with</a:t>
                  </a: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1. 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quantifiers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and</a:t>
                  </a: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2. 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constants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in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0C112E8-101B-4077-8E4E-4E700E657B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0569" y="4177717"/>
                  <a:ext cx="5378845" cy="2308324"/>
                </a:xfrm>
                <a:prstGeom prst="rect">
                  <a:avLst/>
                </a:prstGeom>
                <a:blipFill>
                  <a:blip r:embed="rId15"/>
                  <a:stretch>
                    <a:fillRect l="-1814" t="-2111" r="-680" b="-50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92A9CE8-BEB4-497C-A01A-65457093E7DF}"/>
                    </a:ext>
                  </a:extLst>
                </p:cNvPr>
                <p:cNvSpPr/>
                <p:nvPr/>
              </p:nvSpPr>
              <p:spPr>
                <a:xfrm>
                  <a:off x="1959352" y="4481575"/>
                  <a:ext cx="402417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|"/>
                            <m:ctrlPr>
                              <a:rPr lang="en-US" sz="3200" i="1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b>
                            </m:sSub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]}</m:t>
                        </m:r>
                        <m:r>
                          <a:rPr lang="en-US" sz="32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⊆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n-US" sz="3200">
                    <a:solidFill>
                      <a:prstClr val="black">
                        <a:lumMod val="75000"/>
                        <a:lumOff val="25000"/>
                      </a:prstClr>
                    </a:solidFill>
                  </a:endParaRPr>
                </a:p>
              </p:txBody>
            </p:sp>
          </mc:Choice>
          <mc:Fallback xmlns="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92A9CE8-BEB4-497C-A01A-65457093E7D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9352" y="4481575"/>
                  <a:ext cx="4024179" cy="83099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A7614DF-CEF4-4D80-A2BF-4D083B487DEC}"/>
              </a:ext>
            </a:extLst>
          </p:cNvPr>
          <p:cNvSpPr/>
          <p:nvPr/>
        </p:nvSpPr>
        <p:spPr>
          <a:xfrm rot="16200000">
            <a:off x="10935618" y="4926122"/>
            <a:ext cx="26917" cy="10999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02AD66-AFFF-4E3B-86CA-15D4970C8ECB}"/>
              </a:ext>
            </a:extLst>
          </p:cNvPr>
          <p:cNvSpPr/>
          <p:nvPr/>
        </p:nvSpPr>
        <p:spPr>
          <a:xfrm rot="16200000">
            <a:off x="10935618" y="4468452"/>
            <a:ext cx="26917" cy="7947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1B8254-6DCA-48C1-9C4A-1C99F939B2DB}"/>
              </a:ext>
            </a:extLst>
          </p:cNvPr>
          <p:cNvSpPr/>
          <p:nvPr/>
        </p:nvSpPr>
        <p:spPr>
          <a:xfrm rot="16200000">
            <a:off x="10935619" y="4136921"/>
            <a:ext cx="26917" cy="57420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13656F1-562F-4965-8309-1905421F2880}"/>
              </a:ext>
            </a:extLst>
          </p:cNvPr>
          <p:cNvSpPr/>
          <p:nvPr/>
        </p:nvSpPr>
        <p:spPr>
          <a:xfrm rot="16200000">
            <a:off x="10935619" y="3898139"/>
            <a:ext cx="26917" cy="414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AA6485-A857-4052-AB2D-B340FF580C62}"/>
              </a:ext>
            </a:extLst>
          </p:cNvPr>
          <p:cNvSpPr/>
          <p:nvPr/>
        </p:nvSpPr>
        <p:spPr>
          <a:xfrm rot="16200000">
            <a:off x="10935618" y="3726036"/>
            <a:ext cx="26917" cy="2997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E4FAD1-353B-42A8-9052-C9F645270679}"/>
              </a:ext>
            </a:extLst>
          </p:cNvPr>
          <p:cNvSpPr/>
          <p:nvPr/>
        </p:nvSpPr>
        <p:spPr>
          <a:xfrm rot="16200000">
            <a:off x="10936137" y="3601951"/>
            <a:ext cx="26917" cy="2158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AA744E-0913-4165-A62D-D0E154AF836D}"/>
              </a:ext>
            </a:extLst>
          </p:cNvPr>
          <p:cNvSpPr/>
          <p:nvPr/>
        </p:nvSpPr>
        <p:spPr>
          <a:xfrm rot="16200000">
            <a:off x="10936137" y="3511925"/>
            <a:ext cx="26917" cy="1559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78C598-C9F2-40B0-9895-6632E53E5C1E}"/>
              </a:ext>
            </a:extLst>
          </p:cNvPr>
          <p:cNvSpPr/>
          <p:nvPr/>
        </p:nvSpPr>
        <p:spPr>
          <a:xfrm rot="16200000">
            <a:off x="10936137" y="3447084"/>
            <a:ext cx="26917" cy="1126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687488-49A6-44BB-AB8B-71CC4F4FAC2C}"/>
              </a:ext>
            </a:extLst>
          </p:cNvPr>
          <p:cNvSpPr/>
          <p:nvPr/>
        </p:nvSpPr>
        <p:spPr>
          <a:xfrm rot="16200000">
            <a:off x="10936137" y="3400350"/>
            <a:ext cx="26917" cy="813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F3466A-6988-47CE-BE1F-45A549F3A9F5}"/>
              </a:ext>
            </a:extLst>
          </p:cNvPr>
          <p:cNvSpPr/>
          <p:nvPr/>
        </p:nvSpPr>
        <p:spPr>
          <a:xfrm rot="16200000">
            <a:off x="10936509" y="3367079"/>
            <a:ext cx="26917" cy="5826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C497CC-7A22-4E6E-B77F-7471E3DED71D}"/>
              </a:ext>
            </a:extLst>
          </p:cNvPr>
          <p:cNvSpPr/>
          <p:nvPr/>
        </p:nvSpPr>
        <p:spPr>
          <a:xfrm rot="16200000">
            <a:off x="10936509" y="3342772"/>
            <a:ext cx="26917" cy="420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D1211C-447B-4623-90F8-60E04A5425AE}"/>
              </a:ext>
            </a:extLst>
          </p:cNvPr>
          <p:cNvSpPr/>
          <p:nvPr/>
        </p:nvSpPr>
        <p:spPr>
          <a:xfrm rot="16200000">
            <a:off x="10936509" y="3325265"/>
            <a:ext cx="26917" cy="304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52E2F1-2432-4D78-9E15-D4B1EA9BF41D}"/>
              </a:ext>
            </a:extLst>
          </p:cNvPr>
          <p:cNvSpPr/>
          <p:nvPr/>
        </p:nvSpPr>
        <p:spPr>
          <a:xfrm rot="16200000">
            <a:off x="10936509" y="3312646"/>
            <a:ext cx="26917" cy="2197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184942-517B-486C-A282-D8131CC922D9}"/>
              </a:ext>
            </a:extLst>
          </p:cNvPr>
          <p:cNvSpPr/>
          <p:nvPr/>
        </p:nvSpPr>
        <p:spPr>
          <a:xfrm rot="16200000">
            <a:off x="10934243" y="2900910"/>
            <a:ext cx="26917" cy="7919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C7A34A-1630-41D0-B435-68C668BC11D8}"/>
              </a:ext>
            </a:extLst>
          </p:cNvPr>
          <p:cNvSpPr/>
          <p:nvPr/>
        </p:nvSpPr>
        <p:spPr>
          <a:xfrm rot="16200000">
            <a:off x="10934243" y="2557926"/>
            <a:ext cx="26917" cy="5722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0716C1F-80B9-4583-B945-EA9C5EA64F1B}"/>
              </a:ext>
            </a:extLst>
          </p:cNvPr>
          <p:cNvSpPr/>
          <p:nvPr/>
        </p:nvSpPr>
        <p:spPr>
          <a:xfrm rot="16200000">
            <a:off x="10934244" y="2319224"/>
            <a:ext cx="26917" cy="41342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82009FB-3F07-4BA6-A248-73FC3734BFC8}"/>
              </a:ext>
            </a:extLst>
          </p:cNvPr>
          <p:cNvSpPr/>
          <p:nvPr/>
        </p:nvSpPr>
        <p:spPr>
          <a:xfrm rot="16200000">
            <a:off x="10934243" y="2147301"/>
            <a:ext cx="26917" cy="2987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3ADFEEB-3998-46C3-95A7-DFA74816C92A}"/>
              </a:ext>
            </a:extLst>
          </p:cNvPr>
          <p:cNvSpPr/>
          <p:nvPr/>
        </p:nvSpPr>
        <p:spPr>
          <a:xfrm rot="16200000">
            <a:off x="10934243" y="2023388"/>
            <a:ext cx="26917" cy="2158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/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blipFill>
                <a:blip r:embed="rId17"/>
                <a:stretch>
                  <a:fillRect l="-45000" r="-4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2FB3554C-F917-4F3C-8004-F61ACE14F780}"/>
              </a:ext>
            </a:extLst>
          </p:cNvPr>
          <p:cNvSpPr txBox="1"/>
          <p:nvPr/>
        </p:nvSpPr>
        <p:spPr>
          <a:xfrm>
            <a:off x="6412197" y="1073955"/>
            <a:ext cx="410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Constructible Universe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CCFA71F3-30CC-4E11-AF75-28C43A07D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183"/>
            <a:ext cx="10515600" cy="1325563"/>
          </a:xfrm>
        </p:spPr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L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 – The Constructible Hierarchy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72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2">
            <a:extLst>
              <a:ext uri="{FF2B5EF4-FFF2-40B4-BE49-F238E27FC236}">
                <a16:creationId xmlns:a16="http://schemas.microsoft.com/office/drawing/2014/main" id="{8A400D40-8EC2-442E-85DA-441CF4C1A5F4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13ECE0-079E-4D41-8BCA-94052129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213223-C794-4C70-A235-70B30E030CED}"/>
                  </a:ext>
                </a:extLst>
              </p:cNvPr>
              <p:cNvSpPr txBox="1"/>
              <p:nvPr/>
            </p:nvSpPr>
            <p:spPr>
              <a:xfrm>
                <a:off x="1090569" y="1130639"/>
                <a:ext cx="4578561" cy="3386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∅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definable</m:t>
                      </m:r>
                      <m: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subsets</m:t>
                      </m:r>
                      <m: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over</m:t>
                      </m:r>
                      <m: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nary>
                    </m:oMath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Ord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213223-C794-4C70-A235-70B30E030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69" y="1130639"/>
                <a:ext cx="4578561" cy="3386957"/>
              </a:xfrm>
              <a:prstGeom prst="rect">
                <a:avLst/>
              </a:prstGeom>
              <a:blipFill>
                <a:blip r:embed="rId3"/>
                <a:stretch>
                  <a:fillRect l="-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AA27C5CB-997F-4652-ACF7-79B18DBB3D3E}"/>
              </a:ext>
            </a:extLst>
          </p:cNvPr>
          <p:cNvGrpSpPr/>
          <p:nvPr/>
        </p:nvGrpSpPr>
        <p:grpSpPr>
          <a:xfrm>
            <a:off x="6867128" y="1602297"/>
            <a:ext cx="3199662" cy="4320331"/>
            <a:chOff x="6925851" y="2424418"/>
            <a:chExt cx="3199662" cy="43203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D9D7967-5DF9-4C35-8410-076755450A1D}"/>
                </a:ext>
              </a:extLst>
            </p:cNvPr>
            <p:cNvSpPr/>
            <p:nvPr/>
          </p:nvSpPr>
          <p:spPr>
            <a:xfrm>
              <a:off x="8036652" y="5553512"/>
              <a:ext cx="947958" cy="104862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28C38C-49C6-4C21-83B8-87061DE11005}"/>
                </a:ext>
              </a:extLst>
            </p:cNvPr>
            <p:cNvSpPr/>
            <p:nvPr/>
          </p:nvSpPr>
          <p:spPr>
            <a:xfrm>
              <a:off x="7885651" y="5117285"/>
              <a:ext cx="1249960" cy="1484853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C3B9F3-737C-48F1-9C61-7CD7140D3F97}"/>
                </a:ext>
              </a:extLst>
            </p:cNvPr>
            <p:cNvSpPr/>
            <p:nvPr/>
          </p:nvSpPr>
          <p:spPr>
            <a:xfrm>
              <a:off x="7721047" y="4714289"/>
              <a:ext cx="1595944" cy="1887848"/>
            </a:xfrm>
            <a:prstGeom prst="ellipse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/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40741" r="-40741" b="-3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/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7742" r="-6452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/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8033" r="-6557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/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/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/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16901" r="-1408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A294D3-6814-4055-B833-9BC5B9313625}"/>
                </a:ext>
              </a:extLst>
            </p:cNvPr>
            <p:cNvSpPr/>
            <p:nvPr/>
          </p:nvSpPr>
          <p:spPr>
            <a:xfrm>
              <a:off x="6925851" y="2424418"/>
              <a:ext cx="3199662" cy="432033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/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>
                    <a:solidFill>
                      <a:schemeClr val="accent2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20455" r="-20455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2894ABB-A999-4036-B728-27DEF4B1328E}"/>
                </a:ext>
              </a:extLst>
            </p:cNvPr>
            <p:cNvSpPr/>
            <p:nvPr/>
          </p:nvSpPr>
          <p:spPr>
            <a:xfrm>
              <a:off x="7248084" y="3397541"/>
              <a:ext cx="2525090" cy="3204595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A71C14E-9C11-4A07-BABB-68EC6FE14471}"/>
                </a:ext>
              </a:extLst>
            </p:cNvPr>
            <p:cNvSpPr/>
            <p:nvPr/>
          </p:nvSpPr>
          <p:spPr>
            <a:xfrm>
              <a:off x="7155807" y="2944688"/>
              <a:ext cx="2726424" cy="3657448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/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9244" r="-3361" b="-1475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/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10084" r="-3361" b="-147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/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blipFill>
                  <a:blip r:embed="rId14"/>
                  <a:stretch>
                    <a:fillRect l="-37037" r="-44444"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49B7C7B-A954-4100-BB85-E35843F204FB}"/>
                </a:ext>
              </a:extLst>
            </p:cNvPr>
            <p:cNvSpPr/>
            <p:nvPr/>
          </p:nvSpPr>
          <p:spPr>
            <a:xfrm>
              <a:off x="8187654" y="5939406"/>
              <a:ext cx="662731" cy="66273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A68F8F-10C9-4378-84CE-42695761E0E4}"/>
                </a:ext>
              </a:extLst>
            </p:cNvPr>
            <p:cNvSpPr/>
            <p:nvPr/>
          </p:nvSpPr>
          <p:spPr>
            <a:xfrm>
              <a:off x="7343542" y="3842157"/>
              <a:ext cx="2334176" cy="2759979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51E5662-A5A5-4D80-B992-F9BC9038E8DC}"/>
              </a:ext>
            </a:extLst>
          </p:cNvPr>
          <p:cNvGrpSpPr/>
          <p:nvPr/>
        </p:nvGrpSpPr>
        <p:grpSpPr>
          <a:xfrm>
            <a:off x="1090569" y="3961285"/>
            <a:ext cx="5378845" cy="3072379"/>
            <a:chOff x="1090569" y="4177717"/>
            <a:chExt cx="5378845" cy="23083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0C112E8-101B-4077-8E4E-4E700E657B53}"/>
                    </a:ext>
                  </a:extLst>
                </p:cNvPr>
                <p:cNvSpPr txBox="1"/>
                <p:nvPr/>
              </p:nvSpPr>
              <p:spPr>
                <a:xfrm>
                  <a:off x="1090569" y="4177717"/>
                  <a:ext cx="5378845" cy="23083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>
                      <a:solidFill>
                        <a:schemeClr val="accent6"/>
                      </a:solidFill>
                    </a:rPr>
                    <a:t>Definable subsets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 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are of the form</a:t>
                  </a:r>
                </a:p>
                <a:p>
                  <a:pPr>
                    <a:lnSpc>
                      <a:spcPct val="150000"/>
                    </a:lnSpc>
                  </a:pPr>
                  <a:endParaRPr lang="en-US" sz="3200" b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for a first-order formula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with</a:t>
                  </a: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1. 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quantifiers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and</a:t>
                  </a: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2. 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constants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in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0C112E8-101B-4077-8E4E-4E700E657B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0569" y="4177717"/>
                  <a:ext cx="5378845" cy="2308324"/>
                </a:xfrm>
                <a:prstGeom prst="rect">
                  <a:avLst/>
                </a:prstGeom>
                <a:blipFill>
                  <a:blip r:embed="rId15"/>
                  <a:stretch>
                    <a:fillRect l="-1814" t="-2111" r="-680" b="-50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92A9CE8-BEB4-497C-A01A-65457093E7DF}"/>
                    </a:ext>
                  </a:extLst>
                </p:cNvPr>
                <p:cNvSpPr/>
                <p:nvPr/>
              </p:nvSpPr>
              <p:spPr>
                <a:xfrm>
                  <a:off x="1959352" y="4481575"/>
                  <a:ext cx="402417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|"/>
                            <m:ctrlPr>
                              <a:rPr lang="en-US" sz="3200" i="1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b>
                            </m:sSub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]}</m:t>
                        </m:r>
                        <m:r>
                          <a:rPr lang="en-US" sz="32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⊆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n-US" sz="3200">
                    <a:solidFill>
                      <a:prstClr val="black">
                        <a:lumMod val="75000"/>
                        <a:lumOff val="25000"/>
                      </a:prstClr>
                    </a:solidFill>
                  </a:endParaRPr>
                </a:p>
              </p:txBody>
            </p:sp>
          </mc:Choice>
          <mc:Fallback xmlns="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92A9CE8-BEB4-497C-A01A-65457093E7D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9352" y="4481575"/>
                  <a:ext cx="4024179" cy="83099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A7614DF-CEF4-4D80-A2BF-4D083B487DEC}"/>
              </a:ext>
            </a:extLst>
          </p:cNvPr>
          <p:cNvSpPr/>
          <p:nvPr/>
        </p:nvSpPr>
        <p:spPr>
          <a:xfrm rot="16200000">
            <a:off x="10935618" y="4926122"/>
            <a:ext cx="26917" cy="10999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02AD66-AFFF-4E3B-86CA-15D4970C8ECB}"/>
              </a:ext>
            </a:extLst>
          </p:cNvPr>
          <p:cNvSpPr/>
          <p:nvPr/>
        </p:nvSpPr>
        <p:spPr>
          <a:xfrm rot="16200000">
            <a:off x="10935618" y="4468452"/>
            <a:ext cx="26917" cy="7947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1B8254-6DCA-48C1-9C4A-1C99F939B2DB}"/>
              </a:ext>
            </a:extLst>
          </p:cNvPr>
          <p:cNvSpPr/>
          <p:nvPr/>
        </p:nvSpPr>
        <p:spPr>
          <a:xfrm rot="16200000">
            <a:off x="10935619" y="4136921"/>
            <a:ext cx="26917" cy="57420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13656F1-562F-4965-8309-1905421F2880}"/>
              </a:ext>
            </a:extLst>
          </p:cNvPr>
          <p:cNvSpPr/>
          <p:nvPr/>
        </p:nvSpPr>
        <p:spPr>
          <a:xfrm rot="16200000">
            <a:off x="10935619" y="3898139"/>
            <a:ext cx="26917" cy="414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AA6485-A857-4052-AB2D-B340FF580C62}"/>
              </a:ext>
            </a:extLst>
          </p:cNvPr>
          <p:cNvSpPr/>
          <p:nvPr/>
        </p:nvSpPr>
        <p:spPr>
          <a:xfrm rot="16200000">
            <a:off x="10935618" y="3726036"/>
            <a:ext cx="26917" cy="2997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E4FAD1-353B-42A8-9052-C9F645270679}"/>
              </a:ext>
            </a:extLst>
          </p:cNvPr>
          <p:cNvSpPr/>
          <p:nvPr/>
        </p:nvSpPr>
        <p:spPr>
          <a:xfrm rot="16200000">
            <a:off x="10936137" y="3601951"/>
            <a:ext cx="26917" cy="2158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AA744E-0913-4165-A62D-D0E154AF836D}"/>
              </a:ext>
            </a:extLst>
          </p:cNvPr>
          <p:cNvSpPr/>
          <p:nvPr/>
        </p:nvSpPr>
        <p:spPr>
          <a:xfrm rot="16200000">
            <a:off x="10936137" y="3511925"/>
            <a:ext cx="26917" cy="1559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78C598-C9F2-40B0-9895-6632E53E5C1E}"/>
              </a:ext>
            </a:extLst>
          </p:cNvPr>
          <p:cNvSpPr/>
          <p:nvPr/>
        </p:nvSpPr>
        <p:spPr>
          <a:xfrm rot="16200000">
            <a:off x="10936137" y="3447084"/>
            <a:ext cx="26917" cy="1126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687488-49A6-44BB-AB8B-71CC4F4FAC2C}"/>
              </a:ext>
            </a:extLst>
          </p:cNvPr>
          <p:cNvSpPr/>
          <p:nvPr/>
        </p:nvSpPr>
        <p:spPr>
          <a:xfrm rot="16200000">
            <a:off x="10936137" y="3400350"/>
            <a:ext cx="26917" cy="813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F3466A-6988-47CE-BE1F-45A549F3A9F5}"/>
              </a:ext>
            </a:extLst>
          </p:cNvPr>
          <p:cNvSpPr/>
          <p:nvPr/>
        </p:nvSpPr>
        <p:spPr>
          <a:xfrm rot="16200000">
            <a:off x="10936509" y="3367079"/>
            <a:ext cx="26917" cy="5826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C497CC-7A22-4E6E-B77F-7471E3DED71D}"/>
              </a:ext>
            </a:extLst>
          </p:cNvPr>
          <p:cNvSpPr/>
          <p:nvPr/>
        </p:nvSpPr>
        <p:spPr>
          <a:xfrm rot="16200000">
            <a:off x="10936509" y="3342772"/>
            <a:ext cx="26917" cy="420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D1211C-447B-4623-90F8-60E04A5425AE}"/>
              </a:ext>
            </a:extLst>
          </p:cNvPr>
          <p:cNvSpPr/>
          <p:nvPr/>
        </p:nvSpPr>
        <p:spPr>
          <a:xfrm rot="16200000">
            <a:off x="10936509" y="3325265"/>
            <a:ext cx="26917" cy="304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52E2F1-2432-4D78-9E15-D4B1EA9BF41D}"/>
              </a:ext>
            </a:extLst>
          </p:cNvPr>
          <p:cNvSpPr/>
          <p:nvPr/>
        </p:nvSpPr>
        <p:spPr>
          <a:xfrm rot="16200000">
            <a:off x="10936509" y="3312646"/>
            <a:ext cx="26917" cy="2197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184942-517B-486C-A282-D8131CC922D9}"/>
              </a:ext>
            </a:extLst>
          </p:cNvPr>
          <p:cNvSpPr/>
          <p:nvPr/>
        </p:nvSpPr>
        <p:spPr>
          <a:xfrm rot="16200000">
            <a:off x="10934243" y="2900910"/>
            <a:ext cx="26917" cy="7919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C7A34A-1630-41D0-B435-68C668BC11D8}"/>
              </a:ext>
            </a:extLst>
          </p:cNvPr>
          <p:cNvSpPr/>
          <p:nvPr/>
        </p:nvSpPr>
        <p:spPr>
          <a:xfrm rot="16200000">
            <a:off x="10934243" y="2557926"/>
            <a:ext cx="26917" cy="5722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0716C1F-80B9-4583-B945-EA9C5EA64F1B}"/>
              </a:ext>
            </a:extLst>
          </p:cNvPr>
          <p:cNvSpPr/>
          <p:nvPr/>
        </p:nvSpPr>
        <p:spPr>
          <a:xfrm rot="16200000">
            <a:off x="10934244" y="2319224"/>
            <a:ext cx="26917" cy="41342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82009FB-3F07-4BA6-A248-73FC3734BFC8}"/>
              </a:ext>
            </a:extLst>
          </p:cNvPr>
          <p:cNvSpPr/>
          <p:nvPr/>
        </p:nvSpPr>
        <p:spPr>
          <a:xfrm rot="16200000">
            <a:off x="10934243" y="2147301"/>
            <a:ext cx="26917" cy="2987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3ADFEEB-3998-46C3-95A7-DFA74816C92A}"/>
              </a:ext>
            </a:extLst>
          </p:cNvPr>
          <p:cNvSpPr/>
          <p:nvPr/>
        </p:nvSpPr>
        <p:spPr>
          <a:xfrm rot="16200000">
            <a:off x="10934243" y="2023388"/>
            <a:ext cx="26917" cy="2158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/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blipFill>
                <a:blip r:embed="rId17"/>
                <a:stretch>
                  <a:fillRect l="-45000" r="-4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805B52D9-D660-4A3C-B18F-54854F179F0F}"/>
              </a:ext>
            </a:extLst>
          </p:cNvPr>
          <p:cNvSpPr txBox="1"/>
          <p:nvPr/>
        </p:nvSpPr>
        <p:spPr>
          <a:xfrm>
            <a:off x="6412197" y="1073955"/>
            <a:ext cx="410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Constructible Universe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E425640F-FA43-4BD9-8310-7CF6D0E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183"/>
            <a:ext cx="10515600" cy="1325563"/>
          </a:xfrm>
        </p:spPr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L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 – The Constructible Hierarchy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2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5A36A-0863-47CC-B432-F7BEAF1ED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Coq Formalisation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E2997-36F5-4521-923A-5F3853A23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EC25AE-CFF7-412F-8E26-2B8E9DA17ABA}"/>
              </a:ext>
            </a:extLst>
          </p:cNvPr>
          <p:cNvSpPr txBox="1"/>
          <p:nvPr/>
        </p:nvSpPr>
        <p:spPr>
          <a:xfrm>
            <a:off x="838200" y="1994152"/>
            <a:ext cx="4146648" cy="3312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800">
                <a:solidFill>
                  <a:schemeClr val="accent2"/>
                </a:solidFill>
              </a:rPr>
              <a:t>Sierpinski’s theorem</a:t>
            </a:r>
          </a:p>
          <a:p>
            <a:pPr>
              <a:lnSpc>
                <a:spcPct val="120000"/>
              </a:lnSpc>
            </a:pPr>
            <a:r>
              <a:rPr lang="en-GB" sz="2400"/>
              <a:t>2458 lines</a:t>
            </a:r>
          </a:p>
          <a:p>
            <a:pPr>
              <a:lnSpc>
                <a:spcPct val="120000"/>
              </a:lnSpc>
            </a:pPr>
            <a:endParaRPr lang="en-GB" sz="2400"/>
          </a:p>
          <a:p>
            <a:pPr>
              <a:lnSpc>
                <a:spcPct val="120000"/>
              </a:lnSpc>
            </a:pPr>
            <a:r>
              <a:rPr lang="en-GB" sz="2800">
                <a:solidFill>
                  <a:schemeClr val="accent2"/>
                </a:solidFill>
              </a:rPr>
              <a:t>The constructible hierarchy</a:t>
            </a:r>
          </a:p>
          <a:p>
            <a:pPr>
              <a:lnSpc>
                <a:spcPct val="120000"/>
              </a:lnSpc>
            </a:pPr>
            <a:r>
              <a:rPr lang="en-GB" sz="2400"/>
              <a:t>Incomplete</a:t>
            </a:r>
          </a:p>
          <a:p>
            <a:pPr>
              <a:lnSpc>
                <a:spcPct val="120000"/>
              </a:lnSpc>
            </a:pPr>
            <a:r>
              <a:rPr lang="en-GB" sz="2400"/>
              <a:t>Typeclasses for representations</a:t>
            </a:r>
          </a:p>
          <a:p>
            <a:pPr>
              <a:lnSpc>
                <a:spcPct val="120000"/>
              </a:lnSpc>
            </a:pPr>
            <a:r>
              <a:rPr lang="en-GB" sz="2400"/>
              <a:t>1747 lines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500336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E1A3-1D09-4F44-82B9-6463A2C6C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The Set Theory ZF</a:t>
            </a:r>
            <a:r>
              <a:rPr lang="en-GB" baseline="-25000">
                <a:solidFill>
                  <a:schemeClr val="accent2"/>
                </a:solidFill>
              </a:rPr>
              <a:t>2</a:t>
            </a:r>
            <a:endParaRPr lang="en-US" baseline="-2500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6C108E-B5BC-4A82-9398-3BF2BE18EF0B}"/>
                  </a:ext>
                </a:extLst>
              </p:cNvPr>
              <p:cNvSpPr txBox="1"/>
              <p:nvPr/>
            </p:nvSpPr>
            <p:spPr>
              <a:xfrm>
                <a:off x="2382471" y="4592498"/>
                <a:ext cx="16761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6C108E-B5BC-4A82-9398-3BF2BE18E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471" y="4592498"/>
                <a:ext cx="1676164" cy="307777"/>
              </a:xfrm>
              <a:prstGeom prst="rect">
                <a:avLst/>
              </a:prstGeom>
              <a:blipFill>
                <a:blip r:embed="rId2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354D97-48C1-4B67-BD5D-94E6F1CACEC9}"/>
                  </a:ext>
                </a:extLst>
              </p:cNvPr>
              <p:cNvSpPr txBox="1"/>
              <p:nvPr/>
            </p:nvSpPr>
            <p:spPr>
              <a:xfrm>
                <a:off x="4913129" y="4099534"/>
                <a:ext cx="16925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354D97-48C1-4B67-BD5D-94E6F1CAC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129" y="4099534"/>
                <a:ext cx="1692579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36E2C2D-90C9-497C-90C3-F212EF0F98E8}"/>
                  </a:ext>
                </a:extLst>
              </p:cNvPr>
              <p:cNvSpPr txBox="1"/>
              <p:nvPr/>
            </p:nvSpPr>
            <p:spPr>
              <a:xfrm>
                <a:off x="6306068" y="3175730"/>
                <a:ext cx="218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36E2C2D-90C9-497C-90C3-F212EF0F9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068" y="3175730"/>
                <a:ext cx="218008" cy="307777"/>
              </a:xfrm>
              <a:prstGeom prst="rect">
                <a:avLst/>
              </a:prstGeom>
              <a:blipFill>
                <a:blip r:embed="rId4"/>
                <a:stretch>
                  <a:fillRect l="-30556" r="-3333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490280-80E3-4E78-838E-F665F04592ED}"/>
                  </a:ext>
                </a:extLst>
              </p:cNvPr>
              <p:cNvSpPr txBox="1"/>
              <p:nvPr/>
            </p:nvSpPr>
            <p:spPr>
              <a:xfrm>
                <a:off x="1703441" y="3392622"/>
                <a:ext cx="6278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490280-80E3-4E78-838E-F665F0459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441" y="3392622"/>
                <a:ext cx="627800" cy="307777"/>
              </a:xfrm>
              <a:prstGeom prst="rect">
                <a:avLst/>
              </a:prstGeom>
              <a:blipFill>
                <a:blip r:embed="rId5"/>
                <a:stretch>
                  <a:fillRect l="-8738" t="-4000" r="-14563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A868792-1D1D-4E44-A5CF-032BC6382530}"/>
                  </a:ext>
                </a:extLst>
              </p:cNvPr>
              <p:cNvSpPr txBox="1"/>
              <p:nvPr/>
            </p:nvSpPr>
            <p:spPr>
              <a:xfrm>
                <a:off x="2937331" y="3656833"/>
                <a:ext cx="4192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⋃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A868792-1D1D-4E44-A5CF-032BC6382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331" y="3656833"/>
                <a:ext cx="419281" cy="307777"/>
              </a:xfrm>
              <a:prstGeom prst="rect">
                <a:avLst/>
              </a:prstGeom>
              <a:blipFill>
                <a:blip r:embed="rId6"/>
                <a:stretch>
                  <a:fillRect l="-15942" r="-13043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8F0EBD-9007-421A-BA4C-0F6D6089B7FF}"/>
                  </a:ext>
                </a:extLst>
              </p:cNvPr>
              <p:cNvSpPr txBox="1"/>
              <p:nvPr/>
            </p:nvSpPr>
            <p:spPr>
              <a:xfrm>
                <a:off x="3754816" y="2583588"/>
                <a:ext cx="6446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8F0EBD-9007-421A-BA4C-0F6D6089B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6" y="2583588"/>
                <a:ext cx="644664" cy="307777"/>
              </a:xfrm>
              <a:prstGeom prst="rect">
                <a:avLst/>
              </a:prstGeom>
              <a:blipFill>
                <a:blip r:embed="rId7"/>
                <a:stretch>
                  <a:fillRect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C00F81-E757-416A-81FA-2A8643BB14E0}"/>
                  </a:ext>
                </a:extLst>
              </p:cNvPr>
              <p:cNvSpPr txBox="1"/>
              <p:nvPr/>
            </p:nvSpPr>
            <p:spPr>
              <a:xfrm>
                <a:off x="4399480" y="3143028"/>
                <a:ext cx="116422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𝑛𝑢𝑚𝑒𝑟𝑎𝑙𝑠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C00F81-E757-416A-81FA-2A8643BB1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480" y="3143028"/>
                <a:ext cx="1164229" cy="307777"/>
              </a:xfrm>
              <a:prstGeom prst="rect">
                <a:avLst/>
              </a:prstGeom>
              <a:blipFill>
                <a:blip r:embed="rId8"/>
                <a:stretch>
                  <a:fillRect l="-4712" r="-471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BAA4516-1F51-4636-9565-F4EC4D09723E}"/>
              </a:ext>
            </a:extLst>
          </p:cNvPr>
          <p:cNvSpPr txBox="1"/>
          <p:nvPr/>
        </p:nvSpPr>
        <p:spPr>
          <a:xfrm>
            <a:off x="8038502" y="3226195"/>
            <a:ext cx="16407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extensionality</a:t>
            </a:r>
            <a:endParaRPr lang="en-US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70C31-C70E-4B85-8657-F13809FACD26}"/>
              </a:ext>
            </a:extLst>
          </p:cNvPr>
          <p:cNvSpPr txBox="1"/>
          <p:nvPr/>
        </p:nvSpPr>
        <p:spPr>
          <a:xfrm>
            <a:off x="8887458" y="4091545"/>
            <a:ext cx="1332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foundation</a:t>
            </a:r>
            <a:endParaRPr lang="en-US" sz="200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742AB609-AC63-40BF-B806-E4099385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F5D61-E3E1-435F-8891-DF81325AA426}"/>
                  </a:ext>
                </a:extLst>
              </p:cNvPr>
              <p:cNvSpPr txBox="1"/>
              <p:nvPr/>
            </p:nvSpPr>
            <p:spPr>
              <a:xfrm>
                <a:off x="3056534" y="5749606"/>
                <a:ext cx="607480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𝑆𝑒𝑡</m:t>
                    </m:r>
                  </m:oMath>
                </a14:m>
                <a:r>
                  <a:rPr lang="en-US" sz="2000"/>
                  <a:t> with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/>
                  <a:t> is a model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/>
                  <a:t> if they satisfy those axioms.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F5D61-E3E1-435F-8891-DF81325AA4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534" y="5749606"/>
                <a:ext cx="6074805" cy="400110"/>
              </a:xfrm>
              <a:prstGeom prst="rect">
                <a:avLst/>
              </a:prstGeom>
              <a:blipFill>
                <a:blip r:embed="rId9"/>
                <a:stretch>
                  <a:fillRect t="-7576" r="-602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5">
                <a:extLst>
                  <a:ext uri="{FF2B5EF4-FFF2-40B4-BE49-F238E27FC236}">
                    <a16:creationId xmlns:a16="http://schemas.microsoft.com/office/drawing/2014/main" id="{F1509D79-7029-49A2-A50F-6017058805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de-DE" sz="2000" dirty="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𝑇𝑦𝑝𝑒</m:t>
                    </m:r>
                  </m:oMath>
                </a14:m>
                <a:r>
                  <a:rPr lang="de-DE" sz="2000">
                    <a:solidFill>
                      <a:schemeClr val="bg1">
                        <a:lumMod val="65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  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sz="20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𝑆𝑒𝑡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0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𝑃𝑟𝑜𝑝</m:t>
                    </m:r>
                  </m:oMath>
                </a14:m>
                <a:r>
                  <a:rPr lang="de-DE" sz="2000" b="1" dirty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de-DE" sz="20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Content Placeholder 5">
                <a:extLst>
                  <a:ext uri="{FF2B5EF4-FFF2-40B4-BE49-F238E27FC236}">
                    <a16:creationId xmlns:a16="http://schemas.microsoft.com/office/drawing/2014/main" id="{F1509D79-7029-49A2-A50F-601705880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268" y="1579477"/>
                <a:ext cx="10515600" cy="4351338"/>
              </a:xfrm>
              <a:prstGeom prst="rect">
                <a:avLst/>
              </a:prstGeom>
              <a:blipFill>
                <a:blip r:embed="rId10"/>
                <a:stretch>
                  <a:fillRect l="-638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AD9954C-C269-4A09-B66F-BC250A79960D}"/>
              </a:ext>
            </a:extLst>
          </p:cNvPr>
          <p:cNvSpPr txBox="1"/>
          <p:nvPr/>
        </p:nvSpPr>
        <p:spPr>
          <a:xfrm>
            <a:off x="838200" y="2126577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>
                <a:solidFill>
                  <a:schemeClr val="accent2"/>
                </a:solidFill>
                <a:latin typeface="+mj-lt"/>
              </a:rPr>
              <a:t>Axioms</a:t>
            </a:r>
            <a:endParaRPr lang="en-US" sz="280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099C74-2C43-4F35-8454-305DDD273D9C}"/>
              </a:ext>
            </a:extLst>
          </p:cNvPr>
          <p:cNvSpPr/>
          <p:nvPr/>
        </p:nvSpPr>
        <p:spPr>
          <a:xfrm rot="21397593">
            <a:off x="1274460" y="2370623"/>
            <a:ext cx="5990494" cy="29273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97E318-FC9F-47CB-A433-16F83E8FDDE5}"/>
              </a:ext>
            </a:extLst>
          </p:cNvPr>
          <p:cNvSpPr/>
          <p:nvPr/>
        </p:nvSpPr>
        <p:spPr>
          <a:xfrm rot="1961539">
            <a:off x="7665701" y="2958486"/>
            <a:ext cx="2981740" cy="18237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ACCCAA-6745-44F8-831E-698671B039AC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[Kirst and Smolka 2017]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1899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EC57-8D64-4C17-8EA9-E596D324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Conclusion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1FAA4-00A2-4776-9DED-566C7046D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3957" cy="4351338"/>
          </a:xfrm>
        </p:spPr>
        <p:txBody>
          <a:bodyPr>
            <a:normAutofit fontScale="85000" lnSpcReduction="20000"/>
          </a:bodyPr>
          <a:lstStyle/>
          <a:p>
            <a:r>
              <a:rPr lang="en-GB">
                <a:solidFill>
                  <a:schemeClr val="accent1"/>
                </a:solidFill>
              </a:rPr>
              <a:t>ZF’</a:t>
            </a:r>
            <a:r>
              <a:rPr lang="en-GB"/>
              <a:t> is a useful compromise between ZF</a:t>
            </a:r>
            <a:r>
              <a:rPr lang="en-GB" baseline="-25000"/>
              <a:t>2</a:t>
            </a:r>
            <a:r>
              <a:rPr lang="en-GB"/>
              <a:t> and first-order ZF.</a:t>
            </a:r>
          </a:p>
          <a:p>
            <a:r>
              <a:rPr lang="en-GB"/>
              <a:t>Our notions of </a:t>
            </a:r>
            <a:r>
              <a:rPr lang="en-GB">
                <a:solidFill>
                  <a:schemeClr val="accent1"/>
                </a:solidFill>
              </a:rPr>
              <a:t>encodings</a:t>
            </a:r>
            <a:r>
              <a:rPr lang="en-GB"/>
              <a:t> and </a:t>
            </a:r>
            <a:r>
              <a:rPr lang="en-GB">
                <a:solidFill>
                  <a:schemeClr val="accent1"/>
                </a:solidFill>
              </a:rPr>
              <a:t>representations</a:t>
            </a:r>
            <a:r>
              <a:rPr lang="en-GB"/>
              <a:t> imitate informal practice.</a:t>
            </a:r>
          </a:p>
          <a:p>
            <a:r>
              <a:rPr lang="en-GB"/>
              <a:t>Formalisation:</a:t>
            </a:r>
          </a:p>
          <a:p>
            <a:pPr lvl="1"/>
            <a:r>
              <a:rPr lang="en-GB"/>
              <a:t>Sierpinski’s theorem</a:t>
            </a:r>
          </a:p>
          <a:p>
            <a:pPr lvl="1"/>
            <a:r>
              <a:rPr lang="en-GB"/>
              <a:t>Consistency of the axiom of choice (incomplete)</a:t>
            </a:r>
          </a:p>
          <a:p>
            <a:endParaRPr lang="en-GB"/>
          </a:p>
          <a:p>
            <a:pPr marL="0" indent="0">
              <a:buNone/>
            </a:pPr>
            <a:r>
              <a:rPr lang="en-GB" sz="3500">
                <a:solidFill>
                  <a:schemeClr val="accent2"/>
                </a:solidFill>
                <a:latin typeface="+mj-lt"/>
              </a:rPr>
              <a:t>Future work</a:t>
            </a:r>
            <a:endParaRPr lang="en-GB" sz="2600">
              <a:solidFill>
                <a:schemeClr val="accent2"/>
              </a:solidFill>
              <a:latin typeface="+mj-lt"/>
            </a:endParaRPr>
          </a:p>
          <a:p>
            <a:r>
              <a:rPr lang="en-GB"/>
              <a:t>Consistency of the generalised continuum hypothesis</a:t>
            </a:r>
          </a:p>
          <a:p>
            <a:r>
              <a:rPr lang="en-GB"/>
              <a:t>Apply representations to other proofs and theories</a:t>
            </a:r>
          </a:p>
          <a:p>
            <a:r>
              <a:rPr lang="en-GB"/>
              <a:t>Type-theoretic version of Sierpinski’s theorem</a:t>
            </a:r>
          </a:p>
          <a:p>
            <a:r>
              <a:rPr lang="en-GB"/>
              <a:t>Improve representability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3EB94-17CD-42BB-8848-8E8AC0045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E63178-7655-4960-9499-EC4AABF99617}"/>
              </a:ext>
            </a:extLst>
          </p:cNvPr>
          <p:cNvSpPr txBox="1"/>
          <p:nvPr/>
        </p:nvSpPr>
        <p:spPr>
          <a:xfrm>
            <a:off x="7694850" y="3122401"/>
            <a:ext cx="36589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/>
              <a:t>Thank you!</a:t>
            </a:r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19252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2E430-5CE3-428E-A3ED-6075779C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18C46-099C-4F8C-BBB1-63759326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41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7A471E-2BB7-4563-A8DF-D9EF4E0DD522}"/>
              </a:ext>
            </a:extLst>
          </p:cNvPr>
          <p:cNvSpPr txBox="1"/>
          <p:nvPr/>
        </p:nvSpPr>
        <p:spPr>
          <a:xfrm>
            <a:off x="986484" y="1415851"/>
            <a:ext cx="10937786" cy="49405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Dominik Kirst and Gert Smolka.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Categoricity results for second-order ZF in dependent type theory.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International Conference on Interactive Theorem Proving. Springer, Cham, 2017.</a:t>
            </a:r>
            <a:endParaRPr lang="fr-FR" sz="2000" dirty="0">
              <a:solidFill>
                <a:prstClr val="white">
                  <a:lumMod val="75000"/>
                </a:prstClr>
              </a:solidFill>
            </a:endParaRPr>
          </a:p>
          <a:p>
            <a:pPr>
              <a:lnSpc>
                <a:spcPct val="150000"/>
              </a:lnSpc>
            </a:pPr>
            <a:endParaRPr lang="de-DE" sz="8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de-DE" sz="2000" dirty="0"/>
              <a:t>Friedrich Hartogs.</a:t>
            </a:r>
          </a:p>
          <a:p>
            <a:r>
              <a:rPr lang="de-DE" sz="2800" dirty="0"/>
              <a:t>Über das Problem der Wohlordnung.</a:t>
            </a:r>
          </a:p>
          <a:p>
            <a:pPr>
              <a:lnSpc>
                <a:spcPct val="150000"/>
              </a:lnSpc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Mathematische Annalen 76.4 (1915): 438-443.</a:t>
            </a:r>
          </a:p>
          <a:p>
            <a:pPr>
              <a:lnSpc>
                <a:spcPct val="150000"/>
              </a:lnSpc>
            </a:pPr>
            <a:endParaRPr lang="de-DE" sz="800" dirty="0"/>
          </a:p>
          <a:p>
            <a:pPr>
              <a:lnSpc>
                <a:spcPct val="150000"/>
              </a:lnSpc>
            </a:pPr>
            <a:r>
              <a:rPr lang="fr-FR" sz="2000" dirty="0"/>
              <a:t>Wacław Sierpiński.</a:t>
            </a:r>
          </a:p>
          <a:p>
            <a:pPr>
              <a:lnSpc>
                <a:spcPct val="110000"/>
              </a:lnSpc>
            </a:pPr>
            <a:r>
              <a:rPr lang="fr-FR" sz="2800" dirty="0"/>
              <a:t>L'hypothèse généralisée du continu et l'axiome du choix.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solidFill>
                  <a:schemeClr val="bg1">
                    <a:lumMod val="75000"/>
                  </a:schemeClr>
                </a:solidFill>
              </a:rPr>
              <a:t>Fundamenta Mathematicae 1.34 (1947): 1-5.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30717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2E430-5CE3-428E-A3ED-6075779C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accent2"/>
                </a:solidFill>
              </a:rPr>
              <a:t>References 2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18C46-099C-4F8C-BBB1-63759326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42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7A471E-2BB7-4563-A8DF-D9EF4E0DD522}"/>
              </a:ext>
            </a:extLst>
          </p:cNvPr>
          <p:cNvSpPr txBox="1"/>
          <p:nvPr/>
        </p:nvSpPr>
        <p:spPr>
          <a:xfrm>
            <a:off x="970720" y="1415845"/>
            <a:ext cx="10937786" cy="49405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/>
              <a:t>Raymond M. Smullyan and Melvin Fitting</a:t>
            </a: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800"/>
              <a:t>Set Theory and the Continuum Problem</a:t>
            </a:r>
            <a:endParaRPr lang="en-US" sz="2800" dirty="0"/>
          </a:p>
          <a:p>
            <a:pPr lvl="0">
              <a:lnSpc>
                <a:spcPct val="150000"/>
              </a:lnSpc>
            </a:pPr>
            <a:r>
              <a:rPr lang="en-US" sz="2000">
                <a:solidFill>
                  <a:schemeClr val="bg1">
                    <a:lumMod val="75000"/>
                  </a:schemeClr>
                </a:solidFill>
              </a:rPr>
              <a:t>Dover Publications, 2010.</a:t>
            </a:r>
            <a:endParaRPr lang="fr-FR" sz="2000">
              <a:solidFill>
                <a:prstClr val="white">
                  <a:lumMod val="75000"/>
                </a:prstClr>
              </a:solidFill>
            </a:endParaRPr>
          </a:p>
          <a:p>
            <a:pPr>
              <a:lnSpc>
                <a:spcPct val="150000"/>
              </a:lnSpc>
            </a:pPr>
            <a:endParaRPr lang="de-DE" sz="80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de-DE" sz="2000"/>
              <a:t>Kurt Gödel.</a:t>
            </a:r>
            <a:endParaRPr lang="de-DE" sz="2000" dirty="0"/>
          </a:p>
          <a:p>
            <a:r>
              <a:rPr lang="en-US" sz="2800"/>
              <a:t>The Consistency of the Axiom of Choice and of the Generalized Continuum-Hypothesis.</a:t>
            </a:r>
          </a:p>
          <a:p>
            <a:r>
              <a:rPr lang="en-US" sz="2000">
                <a:solidFill>
                  <a:schemeClr val="bg1">
                    <a:lumMod val="75000"/>
                  </a:schemeClr>
                </a:solidFill>
              </a:rPr>
              <a:t>Proceedings of the National Academy of Sciences of the United States of America vol. 24, 1938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93972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785BA-7553-45EB-9C74-A7620ED2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Encodings</a:t>
            </a:r>
            <a:endParaRPr lang="en-US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286E69-12CA-48A7-92A5-0A8CAEE4BD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/>
                  <a:t>An encoding of a type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/>
                  <a:t> is a class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/>
                  <a:t> with a bijection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groupChr>
                      <m:groupChrPr>
                        <m:chr m:val="→"/>
                        <m:vertJc m:val="bot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∼</m:t>
                        </m:r>
                      </m:e>
                    </m:groupCh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/>
                  <a:t>.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>
                    <a:solidFill>
                      <a:schemeClr val="accent2"/>
                    </a:solidFill>
                  </a:rPr>
                  <a:t>Examples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𝐿𝑖𝑠𝑡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( </m:t>
                    </m:r>
                    <m:r>
                      <m:rPr>
                        <m:lit/>
                      </m:rPr>
                      <a:rPr lang="en-GB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endParaRPr lang="en-US"/>
              </a:p>
              <a:p>
                <a:endParaRPr lang="en-US"/>
              </a:p>
              <a:p>
                <a:pPr marL="0" indent="0">
                  <a:buNone/>
                </a:pPr>
                <a:r>
                  <a:rPr lang="en-US">
                    <a:solidFill>
                      <a:schemeClr val="accent2"/>
                    </a:solidFill>
                  </a:rPr>
                  <a:t>In Replacement</a:t>
                </a:r>
              </a:p>
              <a:p>
                <a:pPr marL="0" indent="0">
                  <a:buNone/>
                </a:pPr>
                <a:r>
                  <a:rPr lang="en-GB"/>
                  <a:t>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sepChr m:val="∣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lit/>
                          </m:rPr>
                          <a:rPr lang="en-GB" i="1">
                            <a:latin typeface="Cambria Math" panose="02040503050406030204" pitchFamily="18" charset="0"/>
                          </a:rPr>
                          <m:t>_</m:t>
                        </m:r>
                      </m: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: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e>
                    </m:d>
                  </m:oMath>
                </a14:m>
                <a:endParaRPr lang="en-US"/>
              </a:p>
              <a:p>
                <a:pPr marL="0" indent="0">
                  <a:buNone/>
                </a:pPr>
                <a:endParaRPr lang="en-US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286E69-12CA-48A7-92A5-0A8CAEE4BD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4E95E-FFFB-4354-B035-5B1D11106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96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4BFB0-66C1-4B26-A04C-027AB248B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accent2"/>
                </a:solidFill>
              </a:rPr>
              <a:t>Generalised </a:t>
            </a:r>
            <a:r>
              <a:rPr lang="de-DE" dirty="0">
                <a:solidFill>
                  <a:schemeClr val="accent2"/>
                </a:solidFill>
              </a:rPr>
              <a:t>Continuum Hypothesis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60BB8-AF85-481B-8A03-6235E42B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6</a:t>
            </a:fld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5E3B15-ACF1-49CF-B558-9D301306C0A7}"/>
                  </a:ext>
                </a:extLst>
              </p:cNvPr>
              <p:cNvSpPr txBox="1"/>
              <p:nvPr/>
            </p:nvSpPr>
            <p:spPr>
              <a:xfrm>
                <a:off x="4863593" y="2351835"/>
                <a:ext cx="250914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5E3B15-ACF1-49CF-B558-9D301306C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593" y="2351835"/>
                <a:ext cx="2509148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BF3DC-B0BE-44C5-B0EC-40C7920CB995}"/>
                  </a:ext>
                </a:extLst>
              </p:cNvPr>
              <p:cNvSpPr txBox="1"/>
              <p:nvPr/>
            </p:nvSpPr>
            <p:spPr>
              <a:xfrm>
                <a:off x="3938614" y="3952167"/>
                <a:ext cx="83868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BF3DC-B0BE-44C5-B0EC-40C7920CB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614" y="3952167"/>
                <a:ext cx="83868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882128C-6B9E-46B1-8A20-B02DEA319548}"/>
                  </a:ext>
                </a:extLst>
              </p:cNvPr>
              <p:cNvSpPr txBox="1"/>
              <p:nvPr/>
            </p:nvSpPr>
            <p:spPr>
              <a:xfrm>
                <a:off x="6854503" y="3952167"/>
                <a:ext cx="183024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de-D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r>
                        <a:rPr lang="de-D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de-D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882128C-6B9E-46B1-8A20-B02DEA319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503" y="3952167"/>
                <a:ext cx="183024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!!B">
            <a:extLst>
              <a:ext uri="{FF2B5EF4-FFF2-40B4-BE49-F238E27FC236}">
                <a16:creationId xmlns:a16="http://schemas.microsoft.com/office/drawing/2014/main" id="{7BE5103A-0792-4490-B005-95FA09904EF4}"/>
              </a:ext>
            </a:extLst>
          </p:cNvPr>
          <p:cNvCxnSpPr/>
          <p:nvPr/>
        </p:nvCxnSpPr>
        <p:spPr>
          <a:xfrm rot="5400000">
            <a:off x="4709381" y="2554415"/>
            <a:ext cx="1046334" cy="1749183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!!A">
            <a:extLst>
              <a:ext uri="{FF2B5EF4-FFF2-40B4-BE49-F238E27FC236}">
                <a16:creationId xmlns:a16="http://schemas.microsoft.com/office/drawing/2014/main" id="{9FD058C8-A695-4D9D-8EE8-35051BB3741A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20871" y="2592101"/>
            <a:ext cx="1046334" cy="1673798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77C1F3B-C42B-478B-8D54-3D427D413064}"/>
                  </a:ext>
                </a:extLst>
              </p:cNvPr>
              <p:cNvSpPr txBox="1"/>
              <p:nvPr/>
            </p:nvSpPr>
            <p:spPr>
              <a:xfrm>
                <a:off x="5982107" y="3952167"/>
                <a:ext cx="2500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77C1F3B-C42B-478B-8D54-3D427D413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107" y="3952167"/>
                <a:ext cx="250068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538336-8099-4A8C-B0C6-F73463F5C5D1}"/>
                  </a:ext>
                </a:extLst>
              </p:cNvPr>
              <p:cNvSpPr txBox="1"/>
              <p:nvPr/>
            </p:nvSpPr>
            <p:spPr>
              <a:xfrm>
                <a:off x="923565" y="1470454"/>
                <a:ext cx="3015049" cy="589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 infinite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538336-8099-4A8C-B0C6-F73463F5C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65" y="1470454"/>
                <a:ext cx="3015049" cy="589072"/>
              </a:xfrm>
              <a:prstGeom prst="rect">
                <a:avLst/>
              </a:prstGeom>
              <a:blipFill>
                <a:blip r:embed="rId6"/>
                <a:stretch>
                  <a:fillRect l="-607" b="-22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7719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CF481-010A-43ED-8431-593480CC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The Axiom of Choice</a:t>
            </a:r>
            <a:endParaRPr lang="en-US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18ABEBF-2968-4515-839E-3726886341A9}"/>
                  </a:ext>
                </a:extLst>
              </p:cNvPr>
              <p:cNvSpPr txBox="1"/>
              <p:nvPr/>
            </p:nvSpPr>
            <p:spPr>
              <a:xfrm>
                <a:off x="3164703" y="2060020"/>
                <a:ext cx="5457328" cy="11662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GB" sz="2800">
                    <a:solidFill>
                      <a:schemeClr val="bg1">
                        <a:lumMod val="65000"/>
                      </a:schemeClr>
                    </a:solidFill>
                  </a:rPr>
                  <a:t>“</a:t>
                </a:r>
                <a:r>
                  <a:rPr lang="en-GB" sz="2800"/>
                  <a:t>For any set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/>
                  <a:t> of non-empty sets, 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GB" sz="2800"/>
                  <a:t>  there is a function of type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GB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/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nary>
                  </m:oMath>
                </a14:m>
                <a:r>
                  <a:rPr lang="en-US" sz="2800">
                    <a:solidFill>
                      <a:schemeClr val="bg1">
                        <a:lumMod val="65000"/>
                      </a:schemeClr>
                    </a:solidFill>
                  </a:rPr>
                  <a:t>”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18ABEBF-2968-4515-839E-372688634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703" y="2060020"/>
                <a:ext cx="5457328" cy="1166281"/>
              </a:xfrm>
              <a:prstGeom prst="rect">
                <a:avLst/>
              </a:prstGeom>
              <a:blipFill>
                <a:blip r:embed="rId2"/>
                <a:stretch>
                  <a:fillRect r="-1788" b="-14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C008867-611D-46F2-8D7C-B5B74F66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2094D0-57F9-41A2-8D00-610CF65445A2}"/>
                  </a:ext>
                </a:extLst>
              </p:cNvPr>
              <p:cNvSpPr txBox="1"/>
              <p:nvPr/>
            </p:nvSpPr>
            <p:spPr>
              <a:xfrm>
                <a:off x="1082576" y="4081700"/>
                <a:ext cx="5013424" cy="3165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GB" sz="2400">
                    <a:solidFill>
                      <a:schemeClr val="accent2"/>
                    </a:solidFill>
                  </a:rPr>
                  <a:t>Consequences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2400"/>
                  <a:t>Every surjection has a right-inverse.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/>
                  <a:t> 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/>
                  <a:t> for all sets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/>
                  <a:t>.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2400"/>
                  <a:t>Every vector space has a basis.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2400"/>
                  <a:t>Banach-Tarski theorem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endParaRPr lang="en-GB" sz="2400"/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endParaRPr lang="en-US" sz="240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2094D0-57F9-41A2-8D00-610CF6544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576" y="4081700"/>
                <a:ext cx="5013424" cy="3165162"/>
              </a:xfrm>
              <a:prstGeom prst="rect">
                <a:avLst/>
              </a:prstGeom>
              <a:blipFill>
                <a:blip r:embed="rId3"/>
                <a:stretch>
                  <a:fillRect l="-1946" t="-193" r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3661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3D529-D221-4984-9A28-002B8CE4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>The Well-Ordering Theorem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075F96-6C86-4BAF-93B1-B956F346AAA5}"/>
              </a:ext>
            </a:extLst>
          </p:cNvPr>
          <p:cNvSpPr txBox="1"/>
          <p:nvPr/>
        </p:nvSpPr>
        <p:spPr>
          <a:xfrm>
            <a:off x="3758276" y="2605485"/>
            <a:ext cx="4675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>
                <a:solidFill>
                  <a:schemeClr val="bg1">
                    <a:lumMod val="75000"/>
                  </a:schemeClr>
                </a:solidFill>
              </a:rPr>
              <a:t>“</a:t>
            </a:r>
            <a:r>
              <a:rPr lang="en-GB" sz="2800"/>
              <a:t>Every set has a well-ordering</a:t>
            </a:r>
            <a:r>
              <a:rPr lang="en-GB" sz="2800">
                <a:solidFill>
                  <a:schemeClr val="bg1">
                    <a:lumMod val="75000"/>
                  </a:schemeClr>
                </a:solidFill>
              </a:rPr>
              <a:t>”</a:t>
            </a:r>
            <a:endParaRPr lang="en-US" sz="28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B2E80-DF79-40B1-9EFE-C16225B8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8667D6-DA4A-45D1-A97B-94057C7D113B}"/>
                  </a:ext>
                </a:extLst>
              </p:cNvPr>
              <p:cNvSpPr txBox="1"/>
              <p:nvPr/>
            </p:nvSpPr>
            <p:spPr>
              <a:xfrm>
                <a:off x="824948" y="4520789"/>
                <a:ext cx="7116417" cy="1835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GB" sz="2400">
                    <a:solidFill>
                      <a:schemeClr val="accent2"/>
                    </a:solidFill>
                  </a:rPr>
                  <a:t>Definition</a:t>
                </a:r>
              </a:p>
              <a:p>
                <a:pPr>
                  <a:lnSpc>
                    <a:spcPct val="120000"/>
                  </a:lnSpc>
                </a:pPr>
                <a:r>
                  <a:rPr lang="en-GB" sz="2400"/>
                  <a:t>An order on a type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/>
                  <a:t> is well-founded if</a:t>
                </a:r>
              </a:p>
              <a:p>
                <a:pPr>
                  <a:lnSpc>
                    <a:spcPct val="120000"/>
                  </a:lnSpc>
                </a:pPr>
                <a:r>
                  <a:rPr lang="en-GB" sz="2400"/>
                  <a:t>every satisfiable predicate 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/>
                  <a:t> has a least solution.</a:t>
                </a:r>
              </a:p>
              <a:p>
                <a:pPr>
                  <a:lnSpc>
                    <a:spcPct val="120000"/>
                  </a:lnSpc>
                </a:pPr>
                <a:r>
                  <a:rPr lang="en-GB" sz="2400"/>
                  <a:t>In this case, we call it a well-order.</a:t>
                </a:r>
                <a:endParaRPr lang="en-US" sz="240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8667D6-DA4A-45D1-A97B-94057C7D1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948" y="4520789"/>
                <a:ext cx="7116417" cy="1835567"/>
              </a:xfrm>
              <a:prstGeom prst="rect">
                <a:avLst/>
              </a:prstGeom>
              <a:blipFill>
                <a:blip r:embed="rId2"/>
                <a:stretch>
                  <a:fillRect l="-1284" t="-332" b="-6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6012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AE038C-2644-4EDD-887D-53DF4EABB6B1}"/>
              </a:ext>
            </a:extLst>
          </p:cNvPr>
          <p:cNvSpPr txBox="1"/>
          <p:nvPr/>
        </p:nvSpPr>
        <p:spPr>
          <a:xfrm>
            <a:off x="996208" y="2885451"/>
            <a:ext cx="3449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solidFill>
                  <a:schemeClr val="accent2"/>
                </a:solidFill>
              </a:rPr>
              <a:t>generalised continuum hypothesis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211296-BD0A-4BDF-880E-35566135716D}"/>
              </a:ext>
            </a:extLst>
          </p:cNvPr>
          <p:cNvSpPr txBox="1"/>
          <p:nvPr/>
        </p:nvSpPr>
        <p:spPr>
          <a:xfrm>
            <a:off x="6514850" y="2885451"/>
            <a:ext cx="1940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solidFill>
                  <a:schemeClr val="accent2"/>
                </a:solidFill>
              </a:rPr>
              <a:t>well-ordering theorem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9175BA-03DB-4A91-9A8F-74CA202E4C9B}"/>
              </a:ext>
            </a:extLst>
          </p:cNvPr>
          <p:cNvSpPr txBox="1"/>
          <p:nvPr/>
        </p:nvSpPr>
        <p:spPr>
          <a:xfrm>
            <a:off x="9316279" y="2885445"/>
            <a:ext cx="1404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solidFill>
                  <a:schemeClr val="accent2"/>
                </a:solidFill>
              </a:rPr>
              <a:t>axiom of</a:t>
            </a:r>
          </a:p>
          <a:p>
            <a:pPr algn="ctr"/>
            <a:r>
              <a:rPr lang="en-GB" sz="2400">
                <a:solidFill>
                  <a:schemeClr val="accent2"/>
                </a:solidFill>
              </a:rPr>
              <a:t>choice</a:t>
            </a:r>
            <a:endParaRPr lang="en-US" sz="2400">
              <a:solidFill>
                <a:schemeClr val="accent2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126389F-6CB0-4246-AFAE-CCA1044DB0EA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4445684" y="3300950"/>
            <a:ext cx="2069166" cy="0"/>
          </a:xfrm>
          <a:prstGeom prst="straightConnector1">
            <a:avLst/>
          </a:prstGeom>
          <a:ln w="15875" cmpd="sng">
            <a:solidFill>
              <a:schemeClr val="tx1">
                <a:lumMod val="50000"/>
                <a:lumOff val="50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88B88AC-AA63-4984-9ADD-3C12179305A8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8454887" y="3300944"/>
            <a:ext cx="861392" cy="6"/>
          </a:xfrm>
          <a:prstGeom prst="straightConnector1">
            <a:avLst/>
          </a:prstGeom>
          <a:ln w="15875" cmpd="sng">
            <a:solidFill>
              <a:schemeClr val="tx1">
                <a:lumMod val="50000"/>
                <a:lumOff val="50000"/>
              </a:schemeClr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7C313BC-88E5-4542-A35B-78544490AF76}"/>
              </a:ext>
            </a:extLst>
          </p:cNvPr>
          <p:cNvSpPr txBox="1"/>
          <p:nvPr/>
        </p:nvSpPr>
        <p:spPr>
          <a:xfrm>
            <a:off x="4431626" y="2908529"/>
            <a:ext cx="2084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Sierpinski’s theorem</a:t>
            </a:r>
            <a:endParaRPr lang="en-US"/>
          </a:p>
        </p:txBody>
      </p:sp>
      <p:sp>
        <p:nvSpPr>
          <p:cNvPr id="46" name="Slide Number Placeholder 45">
            <a:extLst>
              <a:ext uri="{FF2B5EF4-FFF2-40B4-BE49-F238E27FC236}">
                <a16:creationId xmlns:a16="http://schemas.microsoft.com/office/drawing/2014/main" id="{2288A53C-2626-447B-BE14-075EB267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D63B-063E-4E7B-B5EA-DBE96D39BBE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7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7181</TotalTime>
  <Words>2049</Words>
  <Application>Microsoft Office PowerPoint</Application>
  <PresentationFormat>Widescreen</PresentationFormat>
  <Paragraphs>444</Paragraphs>
  <Slides>42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Cambria Math</vt:lpstr>
      <vt:lpstr>Office Theme</vt:lpstr>
      <vt:lpstr>Final Master Talk Mechanising Set Theory in Coq The Generalised Continuum Hypothesis and the Axiom of Choice   Felix Rech Advisor: Dominik Kirst   June 26, 2020</vt:lpstr>
      <vt:lpstr>Project Overview</vt:lpstr>
      <vt:lpstr>Global Assumptions</vt:lpstr>
      <vt:lpstr>The Set Theory ZF2</vt:lpstr>
      <vt:lpstr>Encodings</vt:lpstr>
      <vt:lpstr>Generalised Continuum Hypothesis</vt:lpstr>
      <vt:lpstr>The Axiom of Choice</vt:lpstr>
      <vt:lpstr>The Well-Ordering Theorem</vt:lpstr>
      <vt:lpstr>PowerPoint Presentation</vt:lpstr>
      <vt:lpstr>Ordinals – Canonical Well-Ordered Sets</vt:lpstr>
      <vt:lpstr>PowerPoint Presentation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Sierpiński‘s Theorem [1947]</vt:lpstr>
      <vt:lpstr>The Set Theory ZF2</vt:lpstr>
      <vt:lpstr>The Set Theory ZF’</vt:lpstr>
      <vt:lpstr>First-Order Logic</vt:lpstr>
      <vt:lpstr>ZF’ and First-Order ZF</vt:lpstr>
      <vt:lpstr>Reification in first-order logic</vt:lpstr>
      <vt:lpstr>What we can represent</vt:lpstr>
      <vt:lpstr>Representations</vt:lpstr>
      <vt:lpstr>The Axiom of Choice (In ZF’)</vt:lpstr>
      <vt:lpstr>The Well-Ordering Theorem (In ZF’)</vt:lpstr>
      <vt:lpstr>Relative consistency of the axiom of choice</vt:lpstr>
      <vt:lpstr>Ordinals – Counting past infinity</vt:lpstr>
      <vt:lpstr>L – The Constructible Hierarchy</vt:lpstr>
      <vt:lpstr>L – The Constructible Hierarchy</vt:lpstr>
      <vt:lpstr>L – The Constructible Hierarchy</vt:lpstr>
      <vt:lpstr>Coq Formalisation</vt:lpstr>
      <vt:lpstr>Conclusion</vt:lpstr>
      <vt:lpstr>References</vt:lpstr>
      <vt:lpstr>References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Mechanising Set Theory in Coq</dc:title>
  <dc:creator>Felix</dc:creator>
  <cp:lastModifiedBy>Felix</cp:lastModifiedBy>
  <cp:revision>71</cp:revision>
  <dcterms:created xsi:type="dcterms:W3CDTF">2020-06-16T15:38:18Z</dcterms:created>
  <dcterms:modified xsi:type="dcterms:W3CDTF">2020-06-26T13:37:46Z</dcterms:modified>
</cp:coreProperties>
</file>