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46"/>
  </p:notesMasterIdLst>
  <p:sldIdLst>
    <p:sldId id="256" r:id="rId2"/>
    <p:sldId id="257" r:id="rId3"/>
    <p:sldId id="305" r:id="rId4"/>
    <p:sldId id="311" r:id="rId5"/>
    <p:sldId id="306" r:id="rId6"/>
    <p:sldId id="312" r:id="rId7"/>
    <p:sldId id="304" r:id="rId8"/>
    <p:sldId id="262" r:id="rId9"/>
    <p:sldId id="313" r:id="rId10"/>
    <p:sldId id="293" r:id="rId11"/>
    <p:sldId id="287" r:id="rId12"/>
    <p:sldId id="291" r:id="rId13"/>
    <p:sldId id="290" r:id="rId14"/>
    <p:sldId id="286" r:id="rId15"/>
    <p:sldId id="309" r:id="rId16"/>
    <p:sldId id="316" r:id="rId17"/>
    <p:sldId id="320" r:id="rId18"/>
    <p:sldId id="335" r:id="rId19"/>
    <p:sldId id="318" r:id="rId20"/>
    <p:sldId id="317" r:id="rId21"/>
    <p:sldId id="321" r:id="rId22"/>
    <p:sldId id="323" r:id="rId23"/>
    <p:sldId id="322" r:id="rId24"/>
    <p:sldId id="325" r:id="rId25"/>
    <p:sldId id="324" r:id="rId26"/>
    <p:sldId id="276" r:id="rId27"/>
    <p:sldId id="301" r:id="rId28"/>
    <p:sldId id="303" r:id="rId29"/>
    <p:sldId id="336" r:id="rId30"/>
    <p:sldId id="302" r:id="rId31"/>
    <p:sldId id="328" r:id="rId32"/>
    <p:sldId id="330" r:id="rId33"/>
    <p:sldId id="329" r:id="rId34"/>
    <p:sldId id="334" r:id="rId35"/>
    <p:sldId id="331" r:id="rId36"/>
    <p:sldId id="332" r:id="rId37"/>
    <p:sldId id="333" r:id="rId38"/>
    <p:sldId id="327" r:id="rId39"/>
    <p:sldId id="277" r:id="rId40"/>
    <p:sldId id="282" r:id="rId41"/>
    <p:sldId id="283" r:id="rId42"/>
    <p:sldId id="284" r:id="rId43"/>
    <p:sldId id="310" r:id="rId44"/>
    <p:sldId id="288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16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76E93-5344-4B80-8B1B-A3A428C12173}" type="datetimeFigureOut">
              <a:rPr lang="de-DE" smtClean="0"/>
              <a:t>14.06.2019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0172B-B384-44BF-B81C-D6D5B271C7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23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939E-ABEF-4087-B7C7-665DB0078F14}" type="datetime1">
              <a:rPr lang="de-DE" smtClean="0"/>
              <a:t>14.06.2019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10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C002-F488-46F5-BCE2-679949A4F4AF}" type="datetime1">
              <a:rPr lang="de-DE" smtClean="0"/>
              <a:t>14.06.2019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18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5FFF-1E86-417D-8DFE-678FE1881795}" type="datetime1">
              <a:rPr lang="de-DE" smtClean="0"/>
              <a:t>14.06.2019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26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79BD-61CB-4744-BD8F-1F79ED318A11}" type="datetime1">
              <a:rPr lang="de-DE" smtClean="0"/>
              <a:t>14.06.2019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75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6595-4794-4BEE-AF06-65F5E8682CA8}" type="datetime1">
              <a:rPr lang="de-DE" smtClean="0"/>
              <a:t>14.06.2019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56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3737-4030-4583-AF74-70B7A837DE05}" type="datetime1">
              <a:rPr lang="de-DE" smtClean="0"/>
              <a:t>14.06.2019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732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16D3-F7EF-469D-BF01-E4EE4C78D49B}" type="datetime1">
              <a:rPr lang="de-DE" smtClean="0"/>
              <a:t>14.06.2019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2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D42A-8451-4E23-9789-11CD6D61B01C}" type="datetime1">
              <a:rPr lang="de-DE" smtClean="0"/>
              <a:t>14.06.2019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72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B1B5-C1AE-4B3D-9E82-4C0CC580139F}" type="datetime1">
              <a:rPr lang="de-DE" smtClean="0"/>
              <a:t>14.06.2019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5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D681-76E9-4AFE-8B09-D9D1B96A24B7}" type="datetime1">
              <a:rPr lang="de-DE" smtClean="0"/>
              <a:t>14.06.2019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44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8969-3F07-47C0-BE8F-9A44281FCF88}" type="datetime1">
              <a:rPr lang="de-DE" smtClean="0"/>
              <a:t>14.06.2019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8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8E95A-4A8C-49FF-8022-AE503A7F1187}" type="datetime1">
              <a:rPr lang="de-DE" smtClean="0"/>
              <a:t>14.06.2019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59908-0356-4FDF-B0BE-A844B996AD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96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3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3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280.png"/><Relationship Id="rId7" Type="http://schemas.openxmlformats.org/officeDocument/2006/relationships/image" Target="../media/image44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6.png"/><Relationship Id="rId7" Type="http://schemas.openxmlformats.org/officeDocument/2006/relationships/image" Target="../media/image44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9.png"/><Relationship Id="rId4" Type="http://schemas.openxmlformats.org/officeDocument/2006/relationships/image" Target="../media/image410.png"/><Relationship Id="rId9" Type="http://schemas.openxmlformats.org/officeDocument/2006/relationships/image" Target="../media/image4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1.png"/><Relationship Id="rId7" Type="http://schemas.openxmlformats.org/officeDocument/2006/relationships/image" Target="../media/image43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55.png"/><Relationship Id="rId5" Type="http://schemas.openxmlformats.org/officeDocument/2006/relationships/image" Target="../media/image410.png"/><Relationship Id="rId10" Type="http://schemas.openxmlformats.org/officeDocument/2006/relationships/image" Target="../media/image54.png"/><Relationship Id="rId4" Type="http://schemas.openxmlformats.org/officeDocument/2006/relationships/image" Target="../media/image46.png"/><Relationship Id="rId9" Type="http://schemas.openxmlformats.org/officeDocument/2006/relationships/image" Target="../media/image5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1.png"/><Relationship Id="rId7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61.png"/><Relationship Id="rId5" Type="http://schemas.openxmlformats.org/officeDocument/2006/relationships/image" Target="../media/image410.png"/><Relationship Id="rId10" Type="http://schemas.openxmlformats.org/officeDocument/2006/relationships/image" Target="../media/image59.png"/><Relationship Id="rId4" Type="http://schemas.openxmlformats.org/officeDocument/2006/relationships/image" Target="../media/image280.png"/><Relationship Id="rId9" Type="http://schemas.openxmlformats.org/officeDocument/2006/relationships/image" Target="../media/image58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1.png"/><Relationship Id="rId7" Type="http://schemas.openxmlformats.org/officeDocument/2006/relationships/image" Target="../media/image57.png"/><Relationship Id="rId12" Type="http://schemas.openxmlformats.org/officeDocument/2006/relationships/image" Target="../media/image64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61.png"/><Relationship Id="rId5" Type="http://schemas.openxmlformats.org/officeDocument/2006/relationships/image" Target="../media/image410.png"/><Relationship Id="rId10" Type="http://schemas.openxmlformats.org/officeDocument/2006/relationships/image" Target="../media/image59.png"/><Relationship Id="rId4" Type="http://schemas.openxmlformats.org/officeDocument/2006/relationships/image" Target="../media/image280.png"/><Relationship Id="rId9" Type="http://schemas.openxmlformats.org/officeDocument/2006/relationships/image" Target="../media/image63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3" Type="http://schemas.openxmlformats.org/officeDocument/2006/relationships/image" Target="../media/image66.png"/><Relationship Id="rId7" Type="http://schemas.openxmlformats.org/officeDocument/2006/relationships/image" Target="../media/image41.png"/><Relationship Id="rId12" Type="http://schemas.openxmlformats.org/officeDocument/2006/relationships/image" Target="../media/image64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61.png"/><Relationship Id="rId5" Type="http://schemas.openxmlformats.org/officeDocument/2006/relationships/image" Target="../media/image68.png"/><Relationship Id="rId10" Type="http://schemas.openxmlformats.org/officeDocument/2006/relationships/image" Target="../media/image42.png"/><Relationship Id="rId4" Type="http://schemas.openxmlformats.org/officeDocument/2006/relationships/image" Target="../media/image67.png"/><Relationship Id="rId9" Type="http://schemas.openxmlformats.org/officeDocument/2006/relationships/image" Target="../media/image41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13" Type="http://schemas.openxmlformats.org/officeDocument/2006/relationships/image" Target="../media/image76.png"/><Relationship Id="rId3" Type="http://schemas.openxmlformats.org/officeDocument/2006/relationships/image" Target="../media/image72.png"/><Relationship Id="rId7" Type="http://schemas.openxmlformats.org/officeDocument/2006/relationships/image" Target="../media/image41.png"/><Relationship Id="rId12" Type="http://schemas.openxmlformats.org/officeDocument/2006/relationships/image" Target="../media/image64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61.png"/><Relationship Id="rId5" Type="http://schemas.openxmlformats.org/officeDocument/2006/relationships/image" Target="../media/image74.png"/><Relationship Id="rId10" Type="http://schemas.openxmlformats.org/officeDocument/2006/relationships/image" Target="../media/image42.png"/><Relationship Id="rId4" Type="http://schemas.openxmlformats.org/officeDocument/2006/relationships/image" Target="../media/image73.png"/><Relationship Id="rId9" Type="http://schemas.openxmlformats.org/officeDocument/2006/relationships/image" Target="../media/image410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13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41.png"/><Relationship Id="rId12" Type="http://schemas.openxmlformats.org/officeDocument/2006/relationships/image" Target="../media/image64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61.png"/><Relationship Id="rId5" Type="http://schemas.openxmlformats.org/officeDocument/2006/relationships/image" Target="../media/image81.png"/><Relationship Id="rId10" Type="http://schemas.openxmlformats.org/officeDocument/2006/relationships/image" Target="../media/image42.png"/><Relationship Id="rId4" Type="http://schemas.openxmlformats.org/officeDocument/2006/relationships/image" Target="../media/image79.png"/><Relationship Id="rId9" Type="http://schemas.openxmlformats.org/officeDocument/2006/relationships/image" Target="../media/image410.png"/><Relationship Id="rId14" Type="http://schemas.openxmlformats.org/officeDocument/2006/relationships/image" Target="../media/image7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7.png"/><Relationship Id="rId3" Type="http://schemas.openxmlformats.org/officeDocument/2006/relationships/image" Target="../media/image280.png"/><Relationship Id="rId7" Type="http://schemas.openxmlformats.org/officeDocument/2006/relationships/image" Target="../media/image64.png"/><Relationship Id="rId12" Type="http://schemas.openxmlformats.org/officeDocument/2006/relationships/image" Target="../media/image8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85.png"/><Relationship Id="rId5" Type="http://schemas.openxmlformats.org/officeDocument/2006/relationships/image" Target="../media/image42.png"/><Relationship Id="rId10" Type="http://schemas.openxmlformats.org/officeDocument/2006/relationships/image" Target="../media/image84.png"/><Relationship Id="rId4" Type="http://schemas.openxmlformats.org/officeDocument/2006/relationships/image" Target="../media/image410.png"/><Relationship Id="rId9" Type="http://schemas.openxmlformats.org/officeDocument/2006/relationships/image" Target="../media/image8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0.png"/><Relationship Id="rId2" Type="http://schemas.openxmlformats.org/officeDocument/2006/relationships/image" Target="../media/image7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6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0.png"/><Relationship Id="rId3" Type="http://schemas.openxmlformats.org/officeDocument/2006/relationships/image" Target="../media/image780.png"/><Relationship Id="rId7" Type="http://schemas.openxmlformats.org/officeDocument/2006/relationships/image" Target="../media/image450.png"/><Relationship Id="rId2" Type="http://schemas.openxmlformats.org/officeDocument/2006/relationships/image" Target="../media/image7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0.png"/><Relationship Id="rId5" Type="http://schemas.openxmlformats.org/officeDocument/2006/relationships/image" Target="../media/image89.png"/><Relationship Id="rId4" Type="http://schemas.openxmlformats.org/officeDocument/2006/relationships/image" Target="../media/image8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3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0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5CD72-ECA5-4EEE-A0BA-8351D0199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6858000"/>
          </a:xfrm>
        </p:spPr>
        <p:txBody>
          <a:bodyPr anchor="ctr">
            <a:normAutofit/>
          </a:bodyPr>
          <a:lstStyle/>
          <a:p>
            <a:pPr lvl="0">
              <a:lnSpc>
                <a:spcPct val="100000"/>
              </a:lnSpc>
              <a:spcBef>
                <a:spcPts val="1000"/>
              </a:spcBef>
            </a:pPr>
            <a:r>
              <a:rPr lang="de-DE" sz="2000" dirty="0">
                <a:solidFill>
                  <a:schemeClr val="bg1">
                    <a:lumMod val="65000"/>
                  </a:schemeClr>
                </a:solidFill>
              </a:rPr>
              <a:t>First Master Seminar Talk</a:t>
            </a:r>
            <a:br>
              <a:rPr lang="de-DE" sz="2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de-DE" dirty="0">
                <a:solidFill>
                  <a:schemeClr val="accent2"/>
                </a:solidFill>
              </a:rPr>
              <a:t>Sierpiński‘s Theorem</a:t>
            </a:r>
            <a:br>
              <a:rPr lang="de-DE" dirty="0">
                <a:solidFill>
                  <a:schemeClr val="accent2"/>
                </a:solidFill>
              </a:rPr>
            </a:br>
            <a:r>
              <a:rPr lang="de-DE" sz="3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The generali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zed</a:t>
            </a:r>
            <a:r>
              <a:rPr lang="de-DE" sz="3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 continuum hypothesis</a:t>
            </a:r>
            <a:br>
              <a:rPr lang="de-DE" sz="3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3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implies the axiom of choice</a:t>
            </a:r>
            <a:b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Felix Rech</a:t>
            </a:r>
            <a:b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Advisor: Dominik Kirst</a:t>
            </a:r>
            <a:b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2000" dirty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June 14, 2019</a:t>
            </a:r>
            <a:endParaRPr lang="de-DE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94431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F5C44-0BB1-4A6A-B8E0-E5792CFA3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Axiom of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A4D78-B198-406F-A547-95D78114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10</a:t>
            </a:fld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91981D-D2A2-43F8-B5A0-69EEF61EAB49}"/>
                  </a:ext>
                </a:extLst>
              </p:cNvPr>
              <p:cNvSpPr txBox="1"/>
              <p:nvPr/>
            </p:nvSpPr>
            <p:spPr>
              <a:xfrm>
                <a:off x="4345200" y="3429000"/>
                <a:ext cx="3501600" cy="1043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∀ 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de-DE" sz="320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inhabited</m:t>
                          </m:r>
                          <m:r>
                            <m:rPr>
                              <m:nor/>
                            </m:rPr>
                            <a:rPr lang="de-DE" sz="320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32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inhabited</m:t>
                          </m:r>
                          <m:r>
                            <a:rPr lang="de-DE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∀ </m:t>
                          </m:r>
                          <m:r>
                            <a:rPr lang="de-DE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DE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de-DE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32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91981D-D2A2-43F8-B5A0-69EEF61EA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200" y="3429000"/>
                <a:ext cx="3501600" cy="10430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5">
                <a:extLst>
                  <a:ext uri="{FF2B5EF4-FFF2-40B4-BE49-F238E27FC236}">
                    <a16:creationId xmlns:a16="http://schemas.microsoft.com/office/drawing/2014/main" id="{7F4C6C71-9AFB-4C53-BE06-8671E6DA7BF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	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endParaRPr lang="de-DE" sz="24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and 	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de-DE" sz="2400" b="1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de-DE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Content Placeholder 5">
                <a:extLst>
                  <a:ext uri="{FF2B5EF4-FFF2-40B4-BE49-F238E27FC236}">
                    <a16:creationId xmlns:a16="http://schemas.microsoft.com/office/drawing/2014/main" id="{7F4C6C71-9AFB-4C53-BE06-8671E6DA7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  <a:blipFill>
                <a:blip r:embed="rId3"/>
                <a:stretch>
                  <a:fillRect l="-928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00759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Char"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EC84C-259C-45A5-AE9B-8A4917068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Consequences of the Axiom of Choice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40A0FF-2338-49E0-95C0-3B6FE71884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86250" y="1825625"/>
                <a:ext cx="10167550" cy="435133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2400" dirty="0"/>
                  <a:t>Every surjection has a right inverse.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2400" dirty="0">
                    <a:solidFill>
                      <a:schemeClr val="tx1"/>
                    </a:solidFill>
                  </a:rPr>
                  <a:t>Every non-listable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</a:rPr>
                  <a:t> satisfies </a:t>
                </a:r>
                <a14:m>
                  <m:oMath xmlns:m="http://schemas.openxmlformats.org/officeDocument/2006/math">
                    <m:r>
                      <a:rPr lang="de-DE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2400" dirty="0">
                    <a:solidFill>
                      <a:schemeClr val="tx1"/>
                    </a:solidFill>
                  </a:rPr>
                  <a:t>Every infinite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</a:rPr>
                  <a:t> has a bijection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2400" dirty="0">
                    <a:solidFill>
                      <a:schemeClr val="accent2"/>
                    </a:solidFill>
                  </a:rPr>
                  <a:t>Linearity: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or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for all sets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40A0FF-2338-49E0-95C0-3B6FE71884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6250" y="1825625"/>
                <a:ext cx="10167550" cy="4351338"/>
              </a:xfrm>
              <a:blipFill>
                <a:blip r:embed="rId2"/>
                <a:stretch>
                  <a:fillRect l="-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CA986-FCA0-4D29-97E6-32A9C0801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745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4BFB0-66C1-4B26-A04C-027AB248B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Continuum Hypothesis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60BB8-AF85-481B-8A03-6235E42B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12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5E3B15-ACF1-49CF-B558-9D301306C0A7}"/>
                  </a:ext>
                </a:extLst>
              </p:cNvPr>
              <p:cNvSpPr txBox="1"/>
              <p:nvPr/>
            </p:nvSpPr>
            <p:spPr>
              <a:xfrm>
                <a:off x="4863593" y="2351835"/>
                <a:ext cx="24870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5E3B15-ACF1-49CF-B558-9D301306C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593" y="2351835"/>
                <a:ext cx="2487091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BF3DC-B0BE-44C5-B0EC-40C7920CB995}"/>
                  </a:ext>
                </a:extLst>
              </p:cNvPr>
              <p:cNvSpPr txBox="1"/>
              <p:nvPr/>
            </p:nvSpPr>
            <p:spPr>
              <a:xfrm>
                <a:off x="3938614" y="3952167"/>
                <a:ext cx="83868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BF3DC-B0BE-44C5-B0EC-40C7920CB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614" y="3952167"/>
                <a:ext cx="83868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882128C-6B9E-46B1-8A20-B02DEA319548}"/>
                  </a:ext>
                </a:extLst>
              </p:cNvPr>
              <p:cNvSpPr txBox="1"/>
              <p:nvPr/>
            </p:nvSpPr>
            <p:spPr>
              <a:xfrm>
                <a:off x="6854497" y="3952167"/>
                <a:ext cx="185288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882128C-6B9E-46B1-8A20-B02DEA319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497" y="3952167"/>
                <a:ext cx="1852880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!!B">
            <a:extLst>
              <a:ext uri="{FF2B5EF4-FFF2-40B4-BE49-F238E27FC236}">
                <a16:creationId xmlns:a16="http://schemas.microsoft.com/office/drawing/2014/main" id="{C530A487-8F91-4EDD-89E6-2824627C766C}"/>
              </a:ext>
            </a:extLst>
          </p:cNvPr>
          <p:cNvCxnSpPr/>
          <p:nvPr/>
        </p:nvCxnSpPr>
        <p:spPr>
          <a:xfrm rot="5400000">
            <a:off x="4709381" y="2554409"/>
            <a:ext cx="1046334" cy="1749183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!!A">
            <a:extLst>
              <a:ext uri="{FF2B5EF4-FFF2-40B4-BE49-F238E27FC236}">
                <a16:creationId xmlns:a16="http://schemas.microsoft.com/office/drawing/2014/main" id="{636B4F66-9B18-4A05-AD54-DA7B3B29BB00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20871" y="2592101"/>
            <a:ext cx="1046334" cy="1673798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983734-AD6A-4ADB-84B8-A1C95065D0A9}"/>
                  </a:ext>
                </a:extLst>
              </p:cNvPr>
              <p:cNvSpPr txBox="1"/>
              <p:nvPr/>
            </p:nvSpPr>
            <p:spPr>
              <a:xfrm>
                <a:off x="5982107" y="3952167"/>
                <a:ext cx="25006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983734-AD6A-4ADB-84B8-A1C95065D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107" y="3952167"/>
                <a:ext cx="250068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4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4BFB0-66C1-4B26-A04C-027AB248B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Generalized Continuum Hypothesis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60BB8-AF85-481B-8A03-6235E42B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13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5E3B15-ACF1-49CF-B558-9D301306C0A7}"/>
                  </a:ext>
                </a:extLst>
              </p:cNvPr>
              <p:cNvSpPr txBox="1"/>
              <p:nvPr/>
            </p:nvSpPr>
            <p:spPr>
              <a:xfrm>
                <a:off x="4863593" y="2351835"/>
                <a:ext cx="250914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5E3B15-ACF1-49CF-B558-9D301306C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593" y="2351835"/>
                <a:ext cx="2509148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BF3DC-B0BE-44C5-B0EC-40C7920CB995}"/>
                  </a:ext>
                </a:extLst>
              </p:cNvPr>
              <p:cNvSpPr txBox="1"/>
              <p:nvPr/>
            </p:nvSpPr>
            <p:spPr>
              <a:xfrm>
                <a:off x="3938614" y="3952167"/>
                <a:ext cx="83868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BF3DC-B0BE-44C5-B0EC-40C7920CB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614" y="3952167"/>
                <a:ext cx="83868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882128C-6B9E-46B1-8A20-B02DEA319548}"/>
                  </a:ext>
                </a:extLst>
              </p:cNvPr>
              <p:cNvSpPr txBox="1"/>
              <p:nvPr/>
            </p:nvSpPr>
            <p:spPr>
              <a:xfrm>
                <a:off x="6854497" y="3952167"/>
                <a:ext cx="183024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882128C-6B9E-46B1-8A20-B02DEA319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497" y="3952167"/>
                <a:ext cx="183024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!!B">
            <a:extLst>
              <a:ext uri="{FF2B5EF4-FFF2-40B4-BE49-F238E27FC236}">
                <a16:creationId xmlns:a16="http://schemas.microsoft.com/office/drawing/2014/main" id="{7BE5103A-0792-4490-B005-95FA09904EF4}"/>
              </a:ext>
            </a:extLst>
          </p:cNvPr>
          <p:cNvCxnSpPr/>
          <p:nvPr/>
        </p:nvCxnSpPr>
        <p:spPr>
          <a:xfrm rot="5400000">
            <a:off x="4709381" y="2554409"/>
            <a:ext cx="1046334" cy="1749183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!!A">
            <a:extLst>
              <a:ext uri="{FF2B5EF4-FFF2-40B4-BE49-F238E27FC236}">
                <a16:creationId xmlns:a16="http://schemas.microsoft.com/office/drawing/2014/main" id="{9FD058C8-A695-4D9D-8EE8-35051BB3741A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20871" y="2592101"/>
            <a:ext cx="1046334" cy="1673798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77C1F3B-C42B-478B-8D54-3D427D413064}"/>
                  </a:ext>
                </a:extLst>
              </p:cNvPr>
              <p:cNvSpPr txBox="1"/>
              <p:nvPr/>
            </p:nvSpPr>
            <p:spPr>
              <a:xfrm>
                <a:off x="5982107" y="3952167"/>
                <a:ext cx="25006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77C1F3B-C42B-478B-8D54-3D427D413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107" y="3952167"/>
                <a:ext cx="250068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38336-8099-4A8C-B0C6-F73463F5C5D1}"/>
              </a:ext>
            </a:extLst>
          </p:cNvPr>
          <p:cNvSpPr txBox="1"/>
          <p:nvPr/>
        </p:nvSpPr>
        <p:spPr>
          <a:xfrm>
            <a:off x="923565" y="1470454"/>
            <a:ext cx="3015049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A infinite</a:t>
            </a:r>
          </a:p>
        </p:txBody>
      </p:sp>
    </p:spTree>
    <p:extLst>
      <p:ext uri="{BB962C8B-B14F-4D97-AF65-F5344CB8AC3E}">
        <p14:creationId xmlns:p14="http://schemas.microsoft.com/office/powerpoint/2010/main" val="37777193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Word"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D962E-15C2-409A-8BBB-83E3F7AA5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Ordinals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10C05-C57B-4430-BE84-5DE0E3CCD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14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E396128-E60C-4444-85A0-9A285D085DF0}"/>
                  </a:ext>
                </a:extLst>
              </p:cNvPr>
              <p:cNvSpPr txBox="1"/>
              <p:nvPr/>
            </p:nvSpPr>
            <p:spPr>
              <a:xfrm>
                <a:off x="838199" y="3524807"/>
                <a:ext cx="10515598" cy="1687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define the class </a:t>
                </a:r>
                <a14:m>
                  <m:oMath xmlns:m="http://schemas.openxmlformats.org/officeDocument/2006/math">
                    <m:r>
                      <a:rPr lang="de-DE" sz="24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𝒪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of ordinals inductively:</a:t>
                </a: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is</m:t>
                          </m:r>
                          <m: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transitive</m:t>
                          </m:r>
                          <m: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∀ 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  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E396128-E60C-4444-85A0-9A285D085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524807"/>
                <a:ext cx="10515598" cy="1687385"/>
              </a:xfrm>
              <a:prstGeom prst="rect">
                <a:avLst/>
              </a:prstGeom>
              <a:blipFill>
                <a:blip r:embed="rId2"/>
                <a:stretch>
                  <a:fillRect l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C38613-EFCF-46BD-A8D1-A4D22008F148}"/>
                  </a:ext>
                </a:extLst>
              </p:cNvPr>
              <p:cNvSpPr txBox="1"/>
              <p:nvPr/>
            </p:nvSpPr>
            <p:spPr>
              <a:xfrm>
                <a:off x="838200" y="2116068"/>
                <a:ext cx="1051559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de-DE" sz="2400" dirty="0">
                    <a:solidFill>
                      <a:schemeClr val="accent2"/>
                    </a:solidFill>
                  </a:rPr>
                  <a:t>Definition.</a:t>
                </a:r>
                <a:r>
                  <a:rPr lang="de-DE" sz="2400" dirty="0"/>
                  <a:t>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is </a:t>
                </a:r>
                <a:r>
                  <a:rPr lang="en-US" sz="2400" dirty="0">
                    <a:solidFill>
                      <a:schemeClr val="accent2"/>
                    </a:solidFill>
                  </a:rPr>
                  <a:t>transitive</a:t>
                </a:r>
                <a:r>
                  <a:rPr lang="en-US" sz="2400" dirty="0"/>
                  <a:t> if</a:t>
                </a: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→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→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C38613-EFCF-46BD-A8D1-A4D22008F1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16068"/>
                <a:ext cx="10515596" cy="1200329"/>
              </a:xfrm>
              <a:prstGeom prst="rect">
                <a:avLst/>
              </a:prstGeom>
              <a:blipFill>
                <a:blip r:embed="rId3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3F5A443-D3FD-4885-994F-6FA84E5EE3CE}"/>
              </a:ext>
            </a:extLst>
          </p:cNvPr>
          <p:cNvSpPr txBox="1"/>
          <p:nvPr/>
        </p:nvSpPr>
        <p:spPr>
          <a:xfrm>
            <a:off x="838200" y="1144193"/>
            <a:ext cx="9860692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de-DE" sz="32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Representatives for isomorphism classes of well-orders</a:t>
            </a:r>
            <a:endParaRPr lang="en-US" sz="3200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DFD5FB-B6E6-414C-8B8F-755EABC84643}"/>
                  </a:ext>
                </a:extLst>
              </p:cNvPr>
              <p:cNvSpPr txBox="1"/>
              <p:nvPr/>
            </p:nvSpPr>
            <p:spPr>
              <a:xfrm>
                <a:off x="1588267" y="5710019"/>
                <a:ext cx="836055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𝒪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 ∅,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…,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ℕ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… 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DFD5FB-B6E6-414C-8B8F-755EABC84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267" y="5710019"/>
                <a:ext cx="836055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23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510-B60A-483C-A091-ED31E19A0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Ordinals </a:t>
            </a:r>
            <a:r>
              <a:rPr lang="en-US" i="1" dirty="0">
                <a:solidFill>
                  <a:schemeClr val="accent2"/>
                </a:solidFill>
              </a:rPr>
              <a:t>are</a:t>
            </a:r>
            <a:r>
              <a:rPr lang="en-US" dirty="0">
                <a:solidFill>
                  <a:schemeClr val="accent2"/>
                </a:solidFill>
              </a:rPr>
              <a:t> Representatives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300228-E5F6-459C-BE14-3444280BB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15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2F7BAE-63DE-465F-8789-6C00615F9D0E}"/>
                  </a:ext>
                </a:extLst>
              </p:cNvPr>
              <p:cNvSpPr txBox="1"/>
              <p:nvPr/>
            </p:nvSpPr>
            <p:spPr>
              <a:xfrm>
                <a:off x="838198" y="1792286"/>
                <a:ext cx="10515600" cy="5963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2400" dirty="0"/>
                  <a:t>Every ordinal is </a:t>
                </a:r>
                <a:r>
                  <a:rPr lang="de-DE" sz="2400" dirty="0">
                    <a:solidFill>
                      <a:schemeClr val="accent2"/>
                    </a:solidFill>
                  </a:rPr>
                  <a:t>well-ordered</a:t>
                </a:r>
                <a:r>
                  <a:rPr lang="de-DE" sz="2400" dirty="0"/>
                  <a:t> by the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-relation.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2F7BAE-63DE-465F-8789-6C00615F9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8" y="1792286"/>
                <a:ext cx="10515600" cy="596394"/>
              </a:xfrm>
              <a:prstGeom prst="rect">
                <a:avLst/>
              </a:prstGeom>
              <a:blipFill>
                <a:blip r:embed="rId2"/>
                <a:stretch>
                  <a:fillRect l="-870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BEB584-7722-43A9-97AB-3B0B195F9124}"/>
                  </a:ext>
                </a:extLst>
              </p:cNvPr>
              <p:cNvSpPr txBox="1"/>
              <p:nvPr/>
            </p:nvSpPr>
            <p:spPr>
              <a:xfrm>
                <a:off x="838198" y="3128818"/>
                <a:ext cx="105156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/>
                  <a:t>Isomorphic ordinals are equal: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BEB584-7722-43A9-97AB-3B0B195F91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8" y="3128818"/>
                <a:ext cx="10515600" cy="1200329"/>
              </a:xfrm>
              <a:prstGeom prst="rect">
                <a:avLst/>
              </a:prstGeom>
              <a:blipFill>
                <a:blip r:embed="rId3"/>
                <a:stretch>
                  <a:fillRect l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8FFF663-F405-4067-9D5A-4721BF20A64F}"/>
              </a:ext>
            </a:extLst>
          </p:cNvPr>
          <p:cNvSpPr txBox="1"/>
          <p:nvPr/>
        </p:nvSpPr>
        <p:spPr>
          <a:xfrm>
            <a:off x="838198" y="5069286"/>
            <a:ext cx="1051560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Every well-ordered set has a </a:t>
            </a:r>
            <a:r>
              <a:rPr lang="en-US" sz="2400" i="1" dirty="0"/>
              <a:t>unique</a:t>
            </a:r>
            <a:r>
              <a:rPr lang="en-US" sz="2400" dirty="0"/>
              <a:t> isomorphic ordinal.</a:t>
            </a:r>
          </a:p>
        </p:txBody>
      </p:sp>
    </p:spTree>
    <p:extLst>
      <p:ext uri="{BB962C8B-B14F-4D97-AF65-F5344CB8AC3E}">
        <p14:creationId xmlns:p14="http://schemas.microsoft.com/office/powerpoint/2010/main" val="66425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6795043"/>
                  </p:ext>
                </p:extLst>
              </p:nvPr>
            </p:nvGraphicFramePr>
            <p:xfrm>
              <a:off x="838200" y="3113274"/>
              <a:ext cx="10515600" cy="2277937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sSup>
                                  <m:sSupPr>
                                    <m:ctrlPr>
                                      <a:rPr lang="de-DE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𝒫</m:t>
                                    </m:r>
                                  </m:e>
                                  <m:sup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/>
                            <a:t> is an 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lnSpc>
                              <a:spcPct val="150000"/>
                            </a:lnSpc>
                            <a:buFont typeface="+mj-lt"/>
                            <a:buNone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6795043"/>
                  </p:ext>
                </p:extLst>
              </p:nvPr>
            </p:nvGraphicFramePr>
            <p:xfrm>
              <a:off x="838200" y="3113274"/>
              <a:ext cx="10515600" cy="2288796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b="-3097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25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03226" b="-2021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5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209783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lnSpc>
                              <a:spcPct val="150000"/>
                            </a:lnSpc>
                            <a:buFont typeface="+mj-lt"/>
                            <a:buNone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16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accent1"/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3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70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2575255"/>
                  </p:ext>
                </p:extLst>
              </p:nvPr>
            </p:nvGraphicFramePr>
            <p:xfrm>
              <a:off x="838200" y="3113274"/>
              <a:ext cx="10515600" cy="3490533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sSup>
                                  <m:sSupPr>
                                    <m:ctrlPr>
                                      <a:rPr lang="de-DE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𝒫</m:t>
                                    </m:r>
                                  </m:e>
                                  <m:sup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/>
                            <a:t> is an </a:t>
                          </a:r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accent2"/>
                              </a:solidFill>
                            </a:rPr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5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solidFill>
                                        <a:schemeClr val="accent5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5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b="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3200" dirty="0"/>
                            <a:t> </a:t>
                          </a:r>
                          <a:r>
                            <a:rPr lang="en-US" sz="2400" dirty="0">
                              <a:solidFill>
                                <a:srgbClr val="FF6161"/>
                              </a:solidFill>
                            </a:rPr>
                            <a:t>🗲</a:t>
                          </a:r>
                          <a:endParaRPr lang="de-DE" sz="3200" dirty="0">
                            <a:solidFill>
                              <a:srgbClr val="FF6161"/>
                            </a:solidFill>
                          </a:endParaRPr>
                        </a:p>
                        <a:p>
                          <a:pPr marL="457200" indent="-457200">
                            <a:lnSpc>
                              <a:spcPct val="150000"/>
                            </a:lnSpc>
                            <a:buFont typeface="+mj-lt"/>
                            <a:buAutoNum type="arabicPeriod"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2575255"/>
                  </p:ext>
                </p:extLst>
              </p:nvPr>
            </p:nvGraphicFramePr>
            <p:xfrm>
              <a:off x="838200" y="3113274"/>
              <a:ext cx="10515600" cy="3490533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b="-53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25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02174" b="-4217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5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accent2"/>
                              </a:solidFill>
                            </a:rPr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207609" b="-316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1772095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972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17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bg1">
                    <a:lumMod val="65000"/>
                  </a:schemeClr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3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7536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50">
        <p159:morph option="byObject"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2753958"/>
                  </p:ext>
                </p:extLst>
              </p:nvPr>
            </p:nvGraphicFramePr>
            <p:xfrm>
              <a:off x="838200" y="3113274"/>
              <a:ext cx="10515600" cy="5963861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sSup>
                                  <m:sSupPr>
                                    <m:ctrlPr>
                                      <a:rPr lang="de-DE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𝒫</m:t>
                                    </m:r>
                                  </m:e>
                                  <m:sup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accent2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>
                              <a:solidFill>
                                <a:schemeClr val="accent2"/>
                              </a:solidFill>
                            </a:rPr>
                            <a:t> is an 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Elements are </a:t>
                          </a:r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ordinals</a:t>
                          </a:r>
                          <a:r>
                            <a:rPr lang="de-DE" sz="2400" dirty="0"/>
                            <a:t>. </a:t>
                          </a:r>
                          <a:r>
                            <a:rPr lang="en-US" sz="2400" dirty="0">
                              <a:solidFill>
                                <a:schemeClr val="accent6"/>
                              </a:solidFill>
                            </a:rPr>
                            <a:t>✓</a:t>
                          </a:r>
                          <a:endParaRPr lang="de-DE" sz="2400" dirty="0"/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Transitivity: 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b="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3200" dirty="0"/>
                            <a:t> </a:t>
                          </a:r>
                          <a:r>
                            <a:rPr lang="en-US" sz="2400" dirty="0">
                              <a:solidFill>
                                <a:srgbClr val="FF6161"/>
                              </a:solidFill>
                            </a:rPr>
                            <a:t>🗲</a:t>
                          </a:r>
                          <a:endParaRPr lang="de-DE" sz="3200" dirty="0">
                            <a:solidFill>
                              <a:srgbClr val="FF6161"/>
                            </a:solidFill>
                          </a:endParaRPr>
                        </a:p>
                        <a:p>
                          <a:pPr marL="457200" indent="-457200">
                            <a:lnSpc>
                              <a:spcPct val="150000"/>
                            </a:lnSpc>
                            <a:buFont typeface="+mj-lt"/>
                            <a:buAutoNum type="arabicPeriod"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2753958"/>
                  </p:ext>
                </p:extLst>
              </p:nvPr>
            </p:nvGraphicFramePr>
            <p:xfrm>
              <a:off x="838200" y="3113274"/>
              <a:ext cx="10515600" cy="5963861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b="-9888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25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accent2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02174" b="-8630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Elements are </a:t>
                          </a:r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ordinals</a:t>
                          </a:r>
                          <a:r>
                            <a:rPr lang="de-DE" sz="2400" dirty="0"/>
                            <a:t>. </a:t>
                          </a:r>
                          <a:r>
                            <a:rPr lang="en-US" sz="2400" dirty="0">
                              <a:solidFill>
                                <a:schemeClr val="accent6"/>
                              </a:solidFill>
                            </a:rPr>
                            <a:t>✓</a:t>
                          </a:r>
                          <a:endParaRPr lang="de-DE" sz="2400" dirty="0"/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Transitivity: 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648913" b="-316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1772095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2367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18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bg1">
                    <a:lumMod val="65000"/>
                  </a:schemeClr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3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156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5685546"/>
                  </p:ext>
                </p:extLst>
              </p:nvPr>
            </p:nvGraphicFramePr>
            <p:xfrm>
              <a:off x="838200" y="3113274"/>
              <a:ext cx="10515600" cy="5963861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sSup>
                                  <m:sSupPr>
                                    <m:ctrlPr>
                                      <a:rPr lang="de-DE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𝒫</m:t>
                                    </m:r>
                                  </m:e>
                                  <m:sup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accent2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>
                              <a:solidFill>
                                <a:schemeClr val="accent2"/>
                              </a:solidFill>
                            </a:rPr>
                            <a:t> is an 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Elements are </a:t>
                          </a:r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ordinals</a:t>
                          </a:r>
                          <a:r>
                            <a:rPr lang="de-DE" sz="2400" dirty="0"/>
                            <a:t>. </a:t>
                          </a:r>
                          <a:r>
                            <a:rPr lang="en-US" sz="2400" dirty="0">
                              <a:solidFill>
                                <a:schemeClr val="accent6"/>
                              </a:solidFill>
                            </a:rPr>
                            <a:t>✓</a:t>
                          </a:r>
                          <a:endParaRPr lang="de-DE" sz="2400" dirty="0"/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Transitivity: 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  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⊆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marL="0" marR="0" lvl="0" indent="0" algn="l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dirty="0"/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endParaRPr lang="de-DE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b="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3200" dirty="0"/>
                            <a:t> </a:t>
                          </a:r>
                          <a:r>
                            <a:rPr lang="en-US" sz="2400" dirty="0">
                              <a:solidFill>
                                <a:srgbClr val="FF6161"/>
                              </a:solidFill>
                            </a:rPr>
                            <a:t>🗲</a:t>
                          </a:r>
                          <a:endParaRPr lang="de-DE" sz="3200" dirty="0">
                            <a:solidFill>
                              <a:srgbClr val="FF6161"/>
                            </a:solidFill>
                          </a:endParaRPr>
                        </a:p>
                        <a:p>
                          <a:pPr marL="457200" indent="-457200">
                            <a:lnSpc>
                              <a:spcPct val="150000"/>
                            </a:lnSpc>
                            <a:buFont typeface="+mj-lt"/>
                            <a:buAutoNum type="arabicPeriod"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5685546"/>
                  </p:ext>
                </p:extLst>
              </p:nvPr>
            </p:nvGraphicFramePr>
            <p:xfrm>
              <a:off x="838200" y="3113274"/>
              <a:ext cx="10515600" cy="5963861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b="-9888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25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accent2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02174" b="-8630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45255" b="-931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648913" b="-316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1772095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2367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19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bg1">
                    <a:lumMod val="65000"/>
                  </a:schemeClr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3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035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9A21F95-E3C0-4674-9312-59D4E1AF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5EF28C-262A-4435-BD61-B9372B63D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31595"/>
              </p:ext>
            </p:extLst>
          </p:nvPr>
        </p:nvGraphicFramePr>
        <p:xfrm>
          <a:off x="1269999" y="2743458"/>
          <a:ext cx="9554519" cy="37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5050">
                  <a:extLst>
                    <a:ext uri="{9D8B030D-6E8A-4147-A177-3AD203B41FA5}">
                      <a16:colId xmlns:a16="http://schemas.microsoft.com/office/drawing/2014/main" val="3900816262"/>
                    </a:ext>
                  </a:extLst>
                </a:gridCol>
                <a:gridCol w="7809469">
                  <a:extLst>
                    <a:ext uri="{9D8B030D-6E8A-4147-A177-3AD203B41FA5}">
                      <a16:colId xmlns:a16="http://schemas.microsoft.com/office/drawing/2014/main" val="1613638321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Extensionality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Sets are equal if they have the same elements.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3072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Empty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There is an empty set.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0651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Foundation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1025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For a given set, we can build the union of all elements.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68766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Power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Every set has a power set.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84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Infinity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60553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Replacement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/>
                        <a:t>The image of a set under a functional relation is a set.</a:t>
                      </a:r>
                    </a:p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107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7B5D437-E33C-48E4-B980-667BCEC7568E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[Kirst and Smolka 2017]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/>
              <p:nvPr/>
            </p:nvSpPr>
            <p:spPr>
              <a:xfrm>
                <a:off x="1269999" y="1998500"/>
                <a:ext cx="7858897" cy="505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de-DE" sz="2000" dirty="0">
                    <a:solidFill>
                      <a:schemeClr val="bg1">
                        <a:lumMod val="65000"/>
                      </a:schemeClr>
                    </a:solidFill>
                  </a:rPr>
                  <a:t>Assume a </a:t>
                </a:r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type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 and a relation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 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𝑃𝑟𝑜𝑝</m:t>
                    </m:r>
                  </m:oMath>
                </a14:m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999" y="1998500"/>
                <a:ext cx="7858897" cy="505523"/>
              </a:xfrm>
              <a:prstGeom prst="rect">
                <a:avLst/>
              </a:prstGeom>
              <a:blipFill>
                <a:blip r:embed="rId2"/>
                <a:stretch>
                  <a:fillRect l="-775" b="-20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B9954D5-9B21-43E3-AD45-731DD45590EA}"/>
              </a:ext>
            </a:extLst>
          </p:cNvPr>
          <p:cNvSpPr txBox="1"/>
          <p:nvPr/>
        </p:nvSpPr>
        <p:spPr>
          <a:xfrm>
            <a:off x="838200" y="691987"/>
            <a:ext cx="6700745" cy="1311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4400" dirty="0">
                <a:solidFill>
                  <a:schemeClr val="accent2"/>
                </a:solidFill>
                <a:latin typeface="+mj-lt"/>
              </a:rPr>
              <a:t>Second-Order</a:t>
            </a:r>
            <a:br>
              <a:rPr lang="de-DE" sz="4400" dirty="0">
                <a:solidFill>
                  <a:schemeClr val="accent2"/>
                </a:solidFill>
                <a:latin typeface="+mj-lt"/>
              </a:rPr>
            </a:br>
            <a:r>
              <a:rPr lang="de-DE" sz="4400" dirty="0">
                <a:solidFill>
                  <a:schemeClr val="accent2"/>
                </a:solidFill>
                <a:latin typeface="+mj-lt"/>
              </a:rPr>
              <a:t>Zermelo-Fraenkel Set Theory</a:t>
            </a:r>
            <a:endParaRPr lang="en-US" sz="4400" dirty="0">
              <a:latin typeface="+mj-lt"/>
            </a:endParaRPr>
          </a:p>
        </p:txBody>
      </p:sp>
      <p:sp>
        <p:nvSpPr>
          <p:cNvPr id="11" name="!!well-founded">
            <a:extLst>
              <a:ext uri="{FF2B5EF4-FFF2-40B4-BE49-F238E27FC236}">
                <a16:creationId xmlns:a16="http://schemas.microsoft.com/office/drawing/2014/main" id="{6A56D926-38A4-4ED9-A705-B8519632F1B3}"/>
              </a:ext>
            </a:extLst>
          </p:cNvPr>
          <p:cNvSpPr txBox="1"/>
          <p:nvPr/>
        </p:nvSpPr>
        <p:spPr>
          <a:xfrm>
            <a:off x="3015907" y="3646896"/>
            <a:ext cx="431165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The element relation is well-founded.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DD6C56-99ED-4B67-93AC-9B92056B91F6}"/>
              </a:ext>
            </a:extLst>
          </p:cNvPr>
          <p:cNvSpPr txBox="1"/>
          <p:nvPr/>
        </p:nvSpPr>
        <p:spPr>
          <a:xfrm>
            <a:off x="3015907" y="5156524"/>
            <a:ext cx="361315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The numerals form a set.</a:t>
            </a:r>
          </a:p>
        </p:txBody>
      </p:sp>
    </p:spTree>
    <p:extLst>
      <p:ext uri="{BB962C8B-B14F-4D97-AF65-F5344CB8AC3E}">
        <p14:creationId xmlns:p14="http://schemas.microsoft.com/office/powerpoint/2010/main" val="51283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2500731"/>
                  </p:ext>
                </p:extLst>
              </p:nvPr>
            </p:nvGraphicFramePr>
            <p:xfrm>
              <a:off x="838200" y="3113274"/>
              <a:ext cx="10515600" cy="9149088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accent2"/>
                              </a:solidFill>
                            </a:rPr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sSup>
                                  <m:sSupPr>
                                    <m:ctrlPr>
                                      <a:rPr lang="de-DE" sz="240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𝒫</m:t>
                                    </m:r>
                                  </m:e>
                                  <m:sup>
                                    <m:r>
                                      <a:rPr lang="de-DE" sz="2400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de-DE" sz="240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sz="240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DE" sz="240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>
                              <a:solidFill>
                                <a:schemeClr val="tx1"/>
                              </a:solidFill>
                            </a:rPr>
                            <a:t> is an 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Elements are ordinals. </a:t>
                          </a:r>
                          <a:r>
                            <a:rPr lang="en-US" sz="2400" dirty="0">
                              <a:solidFill>
                                <a:schemeClr val="accent6"/>
                              </a:solidFill>
                            </a:rPr>
                            <a:t>✓</a:t>
                          </a:r>
                          <a:endParaRPr lang="de-DE" sz="2400" dirty="0"/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Transitivity: 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  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⊆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marL="0" marR="0" lvl="0" indent="0" algn="l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dirty="0"/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endParaRPr lang="de-DE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b="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3200" dirty="0"/>
                            <a:t> </a:t>
                          </a:r>
                          <a:r>
                            <a:rPr lang="en-US" sz="2400" dirty="0">
                              <a:solidFill>
                                <a:srgbClr val="FF6161"/>
                              </a:solidFill>
                            </a:rPr>
                            <a:t>🗲</a:t>
                          </a:r>
                          <a:endParaRPr lang="de-DE" sz="3200" dirty="0">
                            <a:solidFill>
                              <a:srgbClr val="FF6161"/>
                            </a:solidFill>
                          </a:endParaRPr>
                        </a:p>
                        <a:p>
                          <a:pPr marL="457200" indent="-457200">
                            <a:lnSpc>
                              <a:spcPct val="150000"/>
                            </a:lnSpc>
                            <a:buFont typeface="+mj-lt"/>
                            <a:buAutoNum type="arabicPeriod"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2500731"/>
                  </p:ext>
                </p:extLst>
              </p:nvPr>
            </p:nvGraphicFramePr>
            <p:xfrm>
              <a:off x="838200" y="3113274"/>
              <a:ext cx="10515600" cy="9159947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accent2"/>
                              </a:solidFill>
                            </a:rPr>
                            <a:t>1.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b="-15347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672826" b="-8619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73415" b="-934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218478" b="-316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1772095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4168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20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bg1">
                    <a:lumMod val="65000"/>
                  </a:schemeClr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47961F7-775B-4545-AB13-55942CD9EDD5}"/>
                  </a:ext>
                </a:extLst>
              </p:cNvPr>
              <p:cNvSpPr/>
              <p:nvPr/>
            </p:nvSpPr>
            <p:spPr>
              <a:xfrm>
                <a:off x="2387895" y="3076716"/>
                <a:ext cx="2052678" cy="586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en-US" sz="2400" dirty="0">
                    <a:solidFill>
                      <a:schemeClr val="accent2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47961F7-775B-4545-AB13-55942CD9ED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895" y="3076716"/>
                <a:ext cx="2052678" cy="586892"/>
              </a:xfrm>
              <a:prstGeom prst="rect">
                <a:avLst/>
              </a:prstGeom>
              <a:blipFill>
                <a:blip r:embed="rId3"/>
                <a:stretch>
                  <a:fillRect l="-4762" r="-1786" b="-2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FC34CC-0F61-4F7B-BEBD-837889379FA0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FC34CC-0F61-4F7B-BEBD-837889379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4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2008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3942713"/>
                  </p:ext>
                </p:extLst>
              </p:nvPr>
            </p:nvGraphicFramePr>
            <p:xfrm>
              <a:off x="838200" y="3113274"/>
              <a:ext cx="10515600" cy="9140448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>
                              <a:solidFill>
                                <a:schemeClr val="tx1"/>
                              </a:solidFill>
                            </a:rPr>
                            <a:t> is an 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Elements are ordinals. </a:t>
                          </a:r>
                          <a:r>
                            <a:rPr lang="en-US" sz="2400" dirty="0">
                              <a:solidFill>
                                <a:schemeClr val="accent6"/>
                              </a:solidFill>
                            </a:rPr>
                            <a:t>✓</a:t>
                          </a:r>
                          <a:endParaRPr lang="de-DE" sz="2400" dirty="0"/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Transitivity: 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  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⊆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marL="0" marR="0" lvl="0" indent="0" algn="l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dirty="0"/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endParaRPr lang="de-DE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b="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3200" dirty="0"/>
                            <a:t> </a:t>
                          </a:r>
                          <a:r>
                            <a:rPr lang="en-US" sz="2400" dirty="0">
                              <a:solidFill>
                                <a:srgbClr val="FF6161"/>
                              </a:solidFill>
                            </a:rPr>
                            <a:t>🗲</a:t>
                          </a:r>
                          <a:endParaRPr lang="de-DE" sz="3200" dirty="0">
                            <a:solidFill>
                              <a:srgbClr val="FF6161"/>
                            </a:solidFill>
                          </a:endParaRPr>
                        </a:p>
                        <a:p>
                          <a:pPr marL="457200" indent="-457200">
                            <a:lnSpc>
                              <a:spcPct val="150000"/>
                            </a:lnSpc>
                            <a:buFont typeface="+mj-lt"/>
                            <a:buAutoNum type="arabicPeriod"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3942713"/>
                  </p:ext>
                </p:extLst>
              </p:nvPr>
            </p:nvGraphicFramePr>
            <p:xfrm>
              <a:off x="838200" y="3113274"/>
              <a:ext cx="10515600" cy="9140448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669565" b="-8619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72683" b="-934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215217" b="-316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1772095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4158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21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bg1">
                    <a:lumMod val="65000"/>
                  </a:schemeClr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0435DF-F7B4-4B9D-BC23-B26FB98E30A5}"/>
                  </a:ext>
                </a:extLst>
              </p:cNvPr>
              <p:cNvSpPr txBox="1"/>
              <p:nvPr/>
            </p:nvSpPr>
            <p:spPr>
              <a:xfrm>
                <a:off x="8268432" y="3089120"/>
                <a:ext cx="3066737" cy="1176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2400" b="0" dirty="0">
                    <a:solidFill>
                      <a:schemeClr val="accent1"/>
                    </a:solidFill>
                  </a:rPr>
                  <a:t>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m:rPr>
                        <m:aln/>
                      </m:rPr>
                      <a:rPr lang="de-DE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DE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de-DE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</m:oMath>
                </a14:m>
                <a:endParaRPr lang="de-DE" sz="2400" b="0" dirty="0">
                  <a:solidFill>
                    <a:schemeClr val="accent1"/>
                  </a:solidFill>
                </a:endParaRP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aln/>
                        </m:rP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sSup>
                        <m:sSupPr>
                          <m:ctrlPr>
                            <a:rPr lang="de-DE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0435DF-F7B4-4B9D-BC23-B26FB98E3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432" y="3089120"/>
                <a:ext cx="3066737" cy="1176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0B913B2-07D2-463C-B6CA-663A368CE149}"/>
                  </a:ext>
                </a:extLst>
              </p:cNvPr>
              <p:cNvSpPr/>
              <p:nvPr/>
            </p:nvSpPr>
            <p:spPr>
              <a:xfrm>
                <a:off x="2387895" y="3076714"/>
                <a:ext cx="3838680" cy="586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en-US" sz="2400" dirty="0">
                    <a:solidFill>
                      <a:schemeClr val="accent2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de-DE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de-DE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de-DE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de-DE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40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0B913B2-07D2-463C-B6CA-663A368CE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895" y="3076714"/>
                <a:ext cx="3838680" cy="586571"/>
              </a:xfrm>
              <a:prstGeom prst="rect">
                <a:avLst/>
              </a:prstGeom>
              <a:blipFill>
                <a:blip r:embed="rId4"/>
                <a:stretch>
                  <a:fillRect l="-2544" r="-477" b="-2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2D46073-32B6-4F52-AEFC-70D6FACB3873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2D46073-32B6-4F52-AEFC-70D6FACB3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5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86700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Word"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11870100"/>
                  </p:ext>
                </p:extLst>
              </p:nvPr>
            </p:nvGraphicFramePr>
            <p:xfrm>
              <a:off x="838200" y="3113274"/>
              <a:ext cx="10515600" cy="9140448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endParaRPr lang="de-DE" sz="2400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>
                              <a:solidFill>
                                <a:schemeClr val="tx1"/>
                              </a:solidFill>
                            </a:rPr>
                            <a:t> is an 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Elements are ordinals. </a:t>
                          </a:r>
                          <a:r>
                            <a:rPr lang="en-US" sz="2400" dirty="0">
                              <a:solidFill>
                                <a:schemeClr val="accent6"/>
                              </a:solidFill>
                            </a:rPr>
                            <a:t>✓</a:t>
                          </a:r>
                          <a:endParaRPr lang="de-DE" sz="2400" dirty="0"/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Transitivity: 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  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⊆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marL="0" marR="0" lvl="0" indent="0" algn="l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dirty="0"/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endParaRPr lang="de-DE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b="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3200" dirty="0"/>
                            <a:t> </a:t>
                          </a:r>
                          <a:r>
                            <a:rPr lang="en-US" sz="2400" dirty="0">
                              <a:solidFill>
                                <a:srgbClr val="FF6161"/>
                              </a:solidFill>
                            </a:rPr>
                            <a:t>🗲</a:t>
                          </a:r>
                          <a:endParaRPr lang="de-DE" sz="3200" dirty="0">
                            <a:solidFill>
                              <a:srgbClr val="FF6161"/>
                            </a:solidFill>
                          </a:endParaRPr>
                        </a:p>
                        <a:p>
                          <a:pPr marL="457200" indent="-457200">
                            <a:lnSpc>
                              <a:spcPct val="150000"/>
                            </a:lnSpc>
                            <a:buFont typeface="+mj-lt"/>
                            <a:buAutoNum type="arabicPeriod"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11870100"/>
                  </p:ext>
                </p:extLst>
              </p:nvPr>
            </p:nvGraphicFramePr>
            <p:xfrm>
              <a:off x="838200" y="3113274"/>
              <a:ext cx="10515600" cy="9140448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endParaRPr lang="de-DE" sz="2400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669565" b="-8619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72683" b="-934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215217" b="-316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1772095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4158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22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bg1">
                    <a:lumMod val="65000"/>
                  </a:schemeClr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47961F7-775B-4545-AB13-55942CD9EDD5}"/>
                  </a:ext>
                </a:extLst>
              </p:cNvPr>
              <p:cNvSpPr/>
              <p:nvPr/>
            </p:nvSpPr>
            <p:spPr>
              <a:xfrm>
                <a:off x="2387895" y="3076716"/>
                <a:ext cx="4040658" cy="586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en-US" sz="2400" dirty="0">
                    <a:solidFill>
                      <a:schemeClr val="accent2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de-DE" sz="24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de-DE" sz="240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de-DE" sz="2400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40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47961F7-775B-4545-AB13-55942CD9ED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895" y="3076716"/>
                <a:ext cx="4040658" cy="586571"/>
              </a:xfrm>
              <a:prstGeom prst="rect">
                <a:avLst/>
              </a:prstGeom>
              <a:blipFill>
                <a:blip r:embed="rId3"/>
                <a:stretch>
                  <a:fillRect l="-2413" r="-302" b="-2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0435DF-F7B4-4B9D-BC23-B26FB98E30A5}"/>
                  </a:ext>
                </a:extLst>
              </p:cNvPr>
              <p:cNvSpPr txBox="1"/>
              <p:nvPr/>
            </p:nvSpPr>
            <p:spPr>
              <a:xfrm>
                <a:off x="8268432" y="3089120"/>
                <a:ext cx="3066737" cy="1176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2400" b="0" dirty="0">
                    <a:solidFill>
                      <a:schemeClr val="bg1">
                        <a:lumMod val="85000"/>
                      </a:schemeClr>
                    </a:solidFill>
                  </a:rPr>
                  <a:t>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m:rPr>
                        <m:aln/>
                      </m:rP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</m:oMath>
                </a14:m>
                <a:endParaRPr lang="de-DE" sz="2400" b="0" dirty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aln/>
                        </m:rP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sSup>
                        <m:sSupPr>
                          <m:ctrlP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0435DF-F7B4-4B9D-BC23-B26FB98E3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432" y="3089120"/>
                <a:ext cx="3066737" cy="1176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ACA54D6-3383-4D49-B947-D6A6FF345FDA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ACA54D6-3383-4D49-B947-D6A6FF345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5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2713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Word"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5012748"/>
                  </p:ext>
                </p:extLst>
              </p:nvPr>
            </p:nvGraphicFramePr>
            <p:xfrm>
              <a:off x="838200" y="3113274"/>
              <a:ext cx="10515600" cy="9140448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de-DE" sz="240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</m:d>
                                <m:r>
                                  <m:rPr>
                                    <m:aln/>
                                  </m:r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≔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de-DE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r>
                                      <a:rPr lang="de-DE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𝒫</m:t>
                                    </m:r>
                                    <m:d>
                                      <m:dPr>
                                        <m:ctrlPr>
                                          <a:rPr lang="de-DE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  <m:r>
                                          <a:rPr lang="de-DE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×</m:t>
                                        </m:r>
                                        <m:r>
                                          <a:rPr lang="de-DE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  <m:t>≃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>
                              <a:solidFill>
                                <a:schemeClr val="tx1"/>
                              </a:solidFill>
                            </a:rPr>
                            <a:t> is an 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Elements are ordinals. </a:t>
                          </a:r>
                          <a:r>
                            <a:rPr lang="en-US" sz="2400" dirty="0">
                              <a:solidFill>
                                <a:schemeClr val="accent6"/>
                              </a:solidFill>
                            </a:rPr>
                            <a:t>✓</a:t>
                          </a:r>
                          <a:endParaRPr lang="de-DE" sz="2400" dirty="0"/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Transitivity: 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  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⊆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marL="0" marR="0" lvl="0" indent="0" algn="l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dirty="0"/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endParaRPr lang="de-DE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b="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3200" dirty="0"/>
                            <a:t> </a:t>
                          </a:r>
                          <a:r>
                            <a:rPr lang="en-US" sz="2400" dirty="0">
                              <a:solidFill>
                                <a:srgbClr val="FF6161"/>
                              </a:solidFill>
                            </a:rPr>
                            <a:t>🗲</a:t>
                          </a:r>
                          <a:endParaRPr lang="de-DE" sz="3200" dirty="0">
                            <a:solidFill>
                              <a:srgbClr val="FF6161"/>
                            </a:solidFill>
                          </a:endParaRPr>
                        </a:p>
                        <a:p>
                          <a:pPr marL="457200" indent="-457200">
                            <a:lnSpc>
                              <a:spcPct val="150000"/>
                            </a:lnSpc>
                            <a:buFont typeface="+mj-lt"/>
                            <a:buAutoNum type="arabicPeriod"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5012748"/>
                  </p:ext>
                </p:extLst>
              </p:nvPr>
            </p:nvGraphicFramePr>
            <p:xfrm>
              <a:off x="838200" y="3113274"/>
              <a:ext cx="10515600" cy="9140448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6888" b="-1679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669565" b="-8619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72683" b="-934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215217" b="-316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1772095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4158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23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bg1">
                    <a:lumMod val="65000"/>
                  </a:schemeClr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!!1">
                <a:extLst>
                  <a:ext uri="{FF2B5EF4-FFF2-40B4-BE49-F238E27FC236}">
                    <a16:creationId xmlns:a16="http://schemas.microsoft.com/office/drawing/2014/main" id="{747961F7-775B-4545-AB13-55942CD9EDD5}"/>
                  </a:ext>
                </a:extLst>
              </p:cNvPr>
              <p:cNvSpPr/>
              <p:nvPr/>
            </p:nvSpPr>
            <p:spPr>
              <a:xfrm>
                <a:off x="2385665" y="3076716"/>
                <a:ext cx="4426405" cy="586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en-US" sz="2400" b="0" dirty="0">
                    <a:solidFill>
                      <a:schemeClr val="accent2"/>
                    </a:solidFill>
                  </a:rPr>
                  <a:t>1.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 :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↪</m:t>
                    </m:r>
                    <m:sSup>
                      <m:sSupPr>
                        <m:ctrlPr>
                          <a:rPr lang="de-DE" sz="24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de-DE" sz="240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de-DE" sz="2400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40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" name="!!1">
                <a:extLst>
                  <a:ext uri="{FF2B5EF4-FFF2-40B4-BE49-F238E27FC236}">
                    <a16:creationId xmlns:a16="http://schemas.microsoft.com/office/drawing/2014/main" id="{747961F7-775B-4545-AB13-55942CD9ED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665" y="3076716"/>
                <a:ext cx="4426405" cy="586571"/>
              </a:xfrm>
              <a:prstGeom prst="rect">
                <a:avLst/>
              </a:prstGeom>
              <a:blipFill>
                <a:blip r:embed="rId3"/>
                <a:stretch>
                  <a:fillRect l="-2066" r="-275" b="-2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0435DF-F7B4-4B9D-BC23-B26FB98E30A5}"/>
                  </a:ext>
                </a:extLst>
              </p:cNvPr>
              <p:cNvSpPr txBox="1"/>
              <p:nvPr/>
            </p:nvSpPr>
            <p:spPr>
              <a:xfrm>
                <a:off x="8268432" y="3089120"/>
                <a:ext cx="3066737" cy="1176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2400" b="0" dirty="0">
                    <a:solidFill>
                      <a:schemeClr val="bg1">
                        <a:lumMod val="85000"/>
                      </a:schemeClr>
                    </a:solidFill>
                  </a:rPr>
                  <a:t>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m:rPr>
                        <m:aln/>
                      </m:rP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</m:oMath>
                </a14:m>
                <a:endParaRPr lang="de-DE" sz="2400" b="0" dirty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aln/>
                        </m:rP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sSup>
                        <m:sSupPr>
                          <m:ctrlP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0435DF-F7B4-4B9D-BC23-B26FB98E3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432" y="3089120"/>
                <a:ext cx="3066737" cy="1176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5944DD-063D-4438-978A-2565A5E6F8C3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5944DD-063D-4438-978A-2565A5E6F8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5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39262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Word"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38200" y="3113274"/>
              <a:ext cx="10515600" cy="9140448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de-DE" sz="240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</m:d>
                                <m:r>
                                  <m:rPr>
                                    <m:aln/>
                                  </m:r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≔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de-DE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r>
                                      <a:rPr lang="de-DE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𝒫</m:t>
                                    </m:r>
                                    <m:d>
                                      <m:dPr>
                                        <m:ctrlPr>
                                          <a:rPr lang="de-DE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  <m:r>
                                          <a:rPr lang="de-DE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×</m:t>
                                        </m:r>
                                        <m:r>
                                          <a:rPr lang="de-DE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  <m:t>≃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  <m: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2400" dirty="0"/>
                        </a:p>
                        <a:p>
                          <a:pPr lvl="0">
                            <a:lnSpc>
                              <a:spcPct val="200000"/>
                            </a:lnSpc>
                          </a:pPr>
                          <a:r>
                            <a:rPr lang="de-DE" sz="2400" dirty="0">
                              <a:solidFill>
                                <a:schemeClr val="accent2"/>
                              </a:solidFill>
                            </a:rPr>
                            <a:t>Injectivity:</a:t>
                          </a:r>
                        </a:p>
                        <a:p>
                          <a:pPr lvl="0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de-DE" sz="2400" b="0" dirty="0"/>
                        </a:p>
                        <a:p>
                          <a:pPr lvl="0"/>
                          <a:r>
                            <a:rPr lang="de-DE" sz="240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≃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≃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endParaRPr lang="de-DE" sz="2400" b="0" dirty="0">
                            <a:solidFill>
                              <a:schemeClr val="accent6"/>
                            </a:solidFill>
                          </a:endParaRPr>
                        </a:p>
                        <a:p>
                          <a:pPr lvl="0"/>
                          <a:r>
                            <a:rPr lang="de-DE" sz="2400" b="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endParaRPr lang="de-DE" sz="2400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>
                              <a:solidFill>
                                <a:schemeClr val="tx1"/>
                              </a:solidFill>
                            </a:rPr>
                            <a:t> is an 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Elements are ordinals. </a:t>
                          </a:r>
                          <a:r>
                            <a:rPr lang="en-US" sz="2400" dirty="0">
                              <a:solidFill>
                                <a:schemeClr val="accent6"/>
                              </a:solidFill>
                            </a:rPr>
                            <a:t>✓</a:t>
                          </a:r>
                          <a:endParaRPr lang="de-DE" sz="2400" dirty="0"/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buFont typeface="Arial" panose="020B0604020202020204" pitchFamily="34" charset="0"/>
                            <a:buChar char="•"/>
                          </a:pPr>
                          <a:r>
                            <a:rPr lang="de-DE" sz="2400" dirty="0"/>
                            <a:t>Transitivity: 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1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  ⇒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𝒪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accent4"/>
                              </a:solidFill>
                            </a:rPr>
                            <a:t> </a:t>
                          </a: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and</a:t>
                          </a:r>
                          <a:r>
                            <a:rPr lang="de-DE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⊆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marL="0" marR="0" lvl="0" indent="0" algn="l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dirty="0"/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endParaRPr lang="de-DE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Assume</a:t>
                          </a:r>
                          <a:r>
                            <a:rPr lang="de-DE" sz="2400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.</a:t>
                          </a:r>
                        </a:p>
                        <a:p>
                          <a:pPr lvl="0">
                            <a:lnSpc>
                              <a:spcPct val="150000"/>
                            </a:lnSpc>
                          </a:pPr>
                          <a:r>
                            <a:rPr lang="de-DE" sz="2400" b="0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de-DE" sz="2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3200" dirty="0"/>
                            <a:t> </a:t>
                          </a:r>
                          <a:r>
                            <a:rPr lang="en-US" sz="2400" dirty="0">
                              <a:solidFill>
                                <a:srgbClr val="FF6161"/>
                              </a:solidFill>
                            </a:rPr>
                            <a:t>🗲</a:t>
                          </a:r>
                          <a:endParaRPr lang="de-DE" sz="3200" dirty="0">
                            <a:solidFill>
                              <a:srgbClr val="FF6161"/>
                            </a:solidFill>
                          </a:endParaRPr>
                        </a:p>
                        <a:p>
                          <a:pPr marL="457200" indent="-457200">
                            <a:lnSpc>
                              <a:spcPct val="150000"/>
                            </a:lnSpc>
                            <a:buFont typeface="+mj-lt"/>
                            <a:buAutoNum type="arabicPeriod"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38200" y="3113274"/>
              <a:ext cx="10515600" cy="9140448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321062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6888" b="-1679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669565" b="-8619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49872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72683" b="-934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215217" b="-316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1772095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4158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24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bg1">
                    <a:lumMod val="65000"/>
                  </a:schemeClr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!!1">
                <a:extLst>
                  <a:ext uri="{FF2B5EF4-FFF2-40B4-BE49-F238E27FC236}">
                    <a16:creationId xmlns:a16="http://schemas.microsoft.com/office/drawing/2014/main" id="{747961F7-775B-4545-AB13-55942CD9EDD5}"/>
                  </a:ext>
                </a:extLst>
              </p:cNvPr>
              <p:cNvSpPr/>
              <p:nvPr/>
            </p:nvSpPr>
            <p:spPr>
              <a:xfrm>
                <a:off x="2385665" y="3076716"/>
                <a:ext cx="4426405" cy="586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en-US" sz="2400" b="0" dirty="0">
                    <a:solidFill>
                      <a:schemeClr val="accent2"/>
                    </a:solidFill>
                  </a:rPr>
                  <a:t>1.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 :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↪</m:t>
                    </m:r>
                    <m:sSup>
                      <m:sSupPr>
                        <m:ctrlPr>
                          <a:rPr lang="de-DE" sz="24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de-DE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de-DE" sz="240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de-DE" sz="2400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40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" name="!!1">
                <a:extLst>
                  <a:ext uri="{FF2B5EF4-FFF2-40B4-BE49-F238E27FC236}">
                    <a16:creationId xmlns:a16="http://schemas.microsoft.com/office/drawing/2014/main" id="{747961F7-775B-4545-AB13-55942CD9ED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665" y="3076716"/>
                <a:ext cx="4426405" cy="586571"/>
              </a:xfrm>
              <a:prstGeom prst="rect">
                <a:avLst/>
              </a:prstGeom>
              <a:blipFill>
                <a:blip r:embed="rId3"/>
                <a:stretch>
                  <a:fillRect l="-2066" r="-275" b="-2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0435DF-F7B4-4B9D-BC23-B26FB98E30A5}"/>
                  </a:ext>
                </a:extLst>
              </p:cNvPr>
              <p:cNvSpPr txBox="1"/>
              <p:nvPr/>
            </p:nvSpPr>
            <p:spPr>
              <a:xfrm>
                <a:off x="8268432" y="3089120"/>
                <a:ext cx="3066737" cy="1176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2400" b="0" dirty="0">
                    <a:solidFill>
                      <a:schemeClr val="bg1">
                        <a:lumMod val="85000"/>
                      </a:schemeClr>
                    </a:solidFill>
                  </a:rPr>
                  <a:t>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m:rPr>
                        <m:aln/>
                      </m:rP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DE" sz="2400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400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</m:oMath>
                </a14:m>
                <a:endParaRPr lang="de-DE" sz="2400" b="0" dirty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aln/>
                        </m:rPr>
                        <a:rPr lang="de-DE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sSup>
                        <m:sSupPr>
                          <m:ctrlP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0435DF-F7B4-4B9D-BC23-B26FB98E3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432" y="3089120"/>
                <a:ext cx="3066737" cy="1176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5944DD-063D-4438-978A-2565A5E6F8C3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5944DD-063D-4438-978A-2565A5E6F8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5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59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0697796"/>
                  </p:ext>
                </p:extLst>
              </p:nvPr>
            </p:nvGraphicFramePr>
            <p:xfrm>
              <a:off x="838200" y="3113274"/>
              <a:ext cx="10515600" cy="2269297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smtClean="0">
                                      <a:latin typeface="Cambria Math" panose="02040503050406030204" pitchFamily="18" charset="0"/>
                                    </a:rPr>
                                    <m:t>ℵ</m:t>
                                  </m:r>
                                </m:e>
                                <m:sub>
                                  <m:r>
                                    <a:rPr lang="en-US" sz="240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sz="2400" dirty="0"/>
                            <a:t> is an ordinal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smtClean="0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ℵ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de-DE" sz="2400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≰</m:t>
                                </m:r>
                                <m:r>
                                  <a:rPr lang="de-DE" sz="2400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lnSpc>
                              <a:spcPct val="150000"/>
                            </a:lnSpc>
                            <a:buFont typeface="+mj-lt"/>
                            <a:buNone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03EEA25-691F-4925-BD7C-1C6425A312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0697796"/>
                  </p:ext>
                </p:extLst>
              </p:nvPr>
            </p:nvGraphicFramePr>
            <p:xfrm>
              <a:off x="838200" y="3113274"/>
              <a:ext cx="10515600" cy="2269297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934029">
                      <a:extLst>
                        <a:ext uri="{9D8B030D-6E8A-4147-A177-3AD203B41FA5}">
                          <a16:colId xmlns:a16="http://schemas.microsoft.com/office/drawing/2014/main" val="509880069"/>
                        </a:ext>
                      </a:extLst>
                    </a:gridCol>
                    <a:gridCol w="8581571">
                      <a:extLst>
                        <a:ext uri="{9D8B030D-6E8A-4147-A177-3AD203B41FA5}">
                          <a16:colId xmlns:a16="http://schemas.microsoft.com/office/drawing/2014/main" val="310897516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655415564"/>
                      </a:ext>
                    </a:extLst>
                  </a:tr>
                  <a:tr h="25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2020588143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/>
                            <a:t>2.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101087" b="-204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5366107"/>
                      </a:ext>
                    </a:extLst>
                  </a:tr>
                  <a:tr h="25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1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85300161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3.</a:t>
                          </a:r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2498" t="-205435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7625495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endParaRPr lang="en-US" sz="2400" dirty="0"/>
                        </a:p>
                      </a:txBody>
                      <a:tcPr marL="0" marR="72000" marT="0" marB="0"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lnSpc>
                              <a:spcPct val="150000"/>
                            </a:lnSpc>
                            <a:buFont typeface="+mj-lt"/>
                            <a:buNone/>
                          </a:pPr>
                          <a:endParaRPr lang="en-US" sz="2400" dirty="0"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0407781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25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accent2"/>
                </a:solidFill>
              </a:rPr>
              <a:t>Hartogs Number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 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accent1"/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/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𝒪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8" y="2119426"/>
                <a:ext cx="2963504" cy="369332"/>
              </a:xfrm>
              <a:prstGeom prst="rect">
                <a:avLst/>
              </a:prstGeom>
              <a:blipFill>
                <a:blip r:embed="rId3"/>
                <a:stretch>
                  <a:fillRect l="-1852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!!1">
                <a:extLst>
                  <a:ext uri="{FF2B5EF4-FFF2-40B4-BE49-F238E27FC236}">
                    <a16:creationId xmlns:a16="http://schemas.microsoft.com/office/drawing/2014/main" id="{63DAA0D5-3E09-4482-9FCB-7FA583F8FD7E}"/>
                  </a:ext>
                </a:extLst>
              </p:cNvPr>
              <p:cNvSpPr/>
              <p:nvPr/>
            </p:nvSpPr>
            <p:spPr>
              <a:xfrm>
                <a:off x="2385665" y="3076716"/>
                <a:ext cx="2121606" cy="586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en-US" sz="2400" b="0" dirty="0">
                    <a:solidFill>
                      <a:schemeClr val="tx1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de-DE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4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!!1">
                <a:extLst>
                  <a:ext uri="{FF2B5EF4-FFF2-40B4-BE49-F238E27FC236}">
                    <a16:creationId xmlns:a16="http://schemas.microsoft.com/office/drawing/2014/main" id="{63DAA0D5-3E09-4482-9FCB-7FA583F8FD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665" y="3076716"/>
                <a:ext cx="2121606" cy="586892"/>
              </a:xfrm>
              <a:prstGeom prst="rect">
                <a:avLst/>
              </a:prstGeom>
              <a:blipFill>
                <a:blip r:embed="rId4"/>
                <a:stretch>
                  <a:fillRect l="-4310" b="-2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2834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400">
        <p159:morph option="byWord"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26</a:t>
            </a:fld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>
                    <a:solidFill>
                      <a:schemeClr val="tx1"/>
                    </a:solidFill>
                  </a:rPr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</a:rPr>
                  <a:t>  Axiom of choice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674591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27</a:t>
            </a:fld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>
                    <a:solidFill>
                      <a:schemeClr val="tx1"/>
                    </a:solidFill>
                  </a:rPr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tx1"/>
                    </a:solidFill>
                  </a:rPr>
                  <a:t>  </a:t>
                </a:r>
                <a:r>
                  <a:rPr lang="de-DE" sz="2400" dirty="0">
                    <a:solidFill>
                      <a:schemeClr val="accent1"/>
                    </a:solidFill>
                  </a:rPr>
                  <a:t>Well-ordering theorem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accent1"/>
                    </a:solidFill>
                  </a:rPr>
                  <a:t>  Axiom of choice</a:t>
                </a:r>
                <a:endParaRPr lang="de-DE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98820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Word"/>
      </p:transition>
    </mc:Choice>
    <mc:Fallback xmlns=""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28</a:t>
            </a:fld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57920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Word"/>
      </p:transition>
    </mc:Choice>
    <mc:Fallback xmlns=""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29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3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4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88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5EF28C-262A-4435-BD61-B9372B63D86B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77307413"/>
              </p:ext>
            </p:extLst>
          </p:nvPr>
        </p:nvGraphicFramePr>
        <p:xfrm>
          <a:off x="393698" y="-1717724"/>
          <a:ext cx="19109038" cy="131328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0100">
                  <a:extLst>
                    <a:ext uri="{9D8B030D-6E8A-4147-A177-3AD203B41FA5}">
                      <a16:colId xmlns:a16="http://schemas.microsoft.com/office/drawing/2014/main" val="3900816262"/>
                    </a:ext>
                  </a:extLst>
                </a:gridCol>
                <a:gridCol w="15618938">
                  <a:extLst>
                    <a:ext uri="{9D8B030D-6E8A-4147-A177-3AD203B41FA5}">
                      <a16:colId xmlns:a16="http://schemas.microsoft.com/office/drawing/2014/main" val="1613638321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Extensionality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Sets are equal if they have the same elements.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63730729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Empty Set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4000" dirty="0"/>
                        <a:t>There is an empty set.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3392837740"/>
                  </a:ext>
                </a:extLst>
              </a:tr>
              <a:tr h="6690809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  <a:latin typeface="+mj-lt"/>
                        </a:rPr>
                        <a:t>Foundation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de-DE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31766102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Union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For a given set, we can build the union of all elements.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899687668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Power Set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Every set has a power set.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94576840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Infinity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de-DE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871605530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Replacement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4000" dirty="0"/>
                        <a:t>The image of a set under a functional relation is a set.</a:t>
                      </a:r>
                    </a:p>
                    <a:p>
                      <a:endParaRPr lang="de-DE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28419107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7B5D437-E33C-48E4-B980-667BCEC7568E}"/>
              </a:ext>
            </a:extLst>
          </p:cNvPr>
          <p:cNvSpPr txBox="1"/>
          <p:nvPr/>
        </p:nvSpPr>
        <p:spPr>
          <a:xfrm>
            <a:off x="13977552" y="-5823114"/>
            <a:ext cx="6672648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[Kirst and Smolka 2017]</a:t>
            </a:r>
            <a:endParaRPr lang="en-US" sz="48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/>
              <p:nvPr/>
            </p:nvSpPr>
            <p:spPr>
              <a:xfrm>
                <a:off x="482598" y="-3171988"/>
                <a:ext cx="15717794" cy="918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de-DE" sz="4000" dirty="0">
                    <a:solidFill>
                      <a:schemeClr val="bg1">
                        <a:lumMod val="65000"/>
                      </a:schemeClr>
                    </a:solidFill>
                  </a:rPr>
                  <a:t>Assume a </a:t>
                </a:r>
                <a:r>
                  <a:rPr lang="en-US" sz="4000" dirty="0">
                    <a:solidFill>
                      <a:schemeClr val="bg1">
                        <a:lumMod val="65000"/>
                      </a:schemeClr>
                    </a:solidFill>
                  </a:rPr>
                  <a:t>type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4000" dirty="0">
                    <a:solidFill>
                      <a:schemeClr val="bg1">
                        <a:lumMod val="65000"/>
                      </a:schemeClr>
                    </a:solidFill>
                  </a:rPr>
                  <a:t> and a relation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4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 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𝑃𝑟𝑜𝑝</m:t>
                    </m:r>
                  </m:oMath>
                </a14:m>
                <a:r>
                  <a:rPr lang="en-US" sz="40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98" y="-3171988"/>
                <a:ext cx="15717794" cy="918650"/>
              </a:xfrm>
              <a:prstGeom prst="rect">
                <a:avLst/>
              </a:prstGeom>
              <a:blipFill>
                <a:blip r:embed="rId2"/>
                <a:stretch>
                  <a:fillRect l="-1357" b="-2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B9954D5-9B21-43E3-AD45-731DD45590EA}"/>
              </a:ext>
            </a:extLst>
          </p:cNvPr>
          <p:cNvSpPr txBox="1"/>
          <p:nvPr/>
        </p:nvSpPr>
        <p:spPr>
          <a:xfrm>
            <a:off x="-381000" y="-5785014"/>
            <a:ext cx="13401490" cy="2622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8800" dirty="0">
                <a:solidFill>
                  <a:schemeClr val="accent2"/>
                </a:solidFill>
                <a:latin typeface="+mj-lt"/>
              </a:rPr>
              <a:t>Second-Order</a:t>
            </a:r>
            <a:br>
              <a:rPr lang="de-DE" sz="8800" dirty="0">
                <a:solidFill>
                  <a:schemeClr val="accent2"/>
                </a:solidFill>
                <a:latin typeface="+mj-lt"/>
              </a:rPr>
            </a:br>
            <a:r>
              <a:rPr lang="de-DE" sz="8800" dirty="0">
                <a:solidFill>
                  <a:schemeClr val="accent2"/>
                </a:solidFill>
                <a:latin typeface="+mj-lt"/>
              </a:rPr>
              <a:t>Zermelo-Fraenkel Set Theory</a:t>
            </a:r>
            <a:endParaRPr lang="en-US" sz="8800" dirty="0">
              <a:latin typeface="+mj-lt"/>
            </a:endParaRPr>
          </a:p>
        </p:txBody>
      </p:sp>
      <p:sp>
        <p:nvSpPr>
          <p:cNvPr id="11" name="!!well-founded">
            <a:extLst>
              <a:ext uri="{FF2B5EF4-FFF2-40B4-BE49-F238E27FC236}">
                <a16:creationId xmlns:a16="http://schemas.microsoft.com/office/drawing/2014/main" id="{6A56D926-38A4-4ED9-A705-B8519632F1B3}"/>
              </a:ext>
            </a:extLst>
          </p:cNvPr>
          <p:cNvSpPr txBox="1"/>
          <p:nvPr/>
        </p:nvSpPr>
        <p:spPr>
          <a:xfrm>
            <a:off x="488952" y="869950"/>
            <a:ext cx="8623300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dirty="0">
                <a:latin typeface="+mj-lt"/>
              </a:rPr>
              <a:t>The element relation is </a:t>
            </a:r>
            <a:r>
              <a:rPr lang="de-DE" sz="3200" dirty="0">
                <a:solidFill>
                  <a:schemeClr val="accent1"/>
                </a:solidFill>
                <a:latin typeface="+mj-lt"/>
              </a:rPr>
              <a:t>well-founded</a:t>
            </a:r>
            <a:r>
              <a:rPr lang="de-DE" sz="3200" dirty="0">
                <a:latin typeface="+mj-lt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DD6C56-99ED-4B67-93AC-9B92056B91F6}"/>
              </a:ext>
            </a:extLst>
          </p:cNvPr>
          <p:cNvSpPr txBox="1"/>
          <p:nvPr/>
        </p:nvSpPr>
        <p:spPr>
          <a:xfrm>
            <a:off x="3975100" y="8845712"/>
            <a:ext cx="7226300" cy="92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4000" dirty="0"/>
              <a:t>The numerals form a set.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896549-F84D-49A6-B790-1783A4CBC9F3}"/>
                  </a:ext>
                </a:extLst>
              </p:cNvPr>
              <p:cNvSpPr txBox="1"/>
              <p:nvPr/>
            </p:nvSpPr>
            <p:spPr>
              <a:xfrm>
                <a:off x="4578597" y="2657238"/>
                <a:ext cx="3102131" cy="12458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. 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accessible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i="0">
                              <a:latin typeface="Cambria Math" panose="02040503050406030204" pitchFamily="18" charset="0"/>
                            </a:rPr>
                            <m:t>accessible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896549-F84D-49A6-B790-1783A4CBC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597" y="2657238"/>
                <a:ext cx="3102131" cy="1245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2FFDEAA-7852-4BDF-806B-44EAC2E0D113}"/>
                  </a:ext>
                </a:extLst>
              </p:cNvPr>
              <p:cNvSpPr txBox="1"/>
              <p:nvPr/>
            </p:nvSpPr>
            <p:spPr>
              <a:xfrm>
                <a:off x="3198122" y="4487699"/>
                <a:ext cx="5795754" cy="58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_∈_</m:t>
                    </m:r>
                  </m:oMath>
                </a14:m>
                <a:r>
                  <a:rPr lang="en-US" sz="2400" dirty="0"/>
                  <a:t> is 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well-founded</a:t>
                </a:r>
                <a:r>
                  <a:rPr lang="en-US" sz="2400" dirty="0"/>
                  <a:t> if all sets are accessible.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2FFDEAA-7852-4BDF-806B-44EAC2E0D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8122" y="4487699"/>
                <a:ext cx="5795754" cy="588110"/>
              </a:xfrm>
              <a:prstGeom prst="rect">
                <a:avLst/>
              </a:prstGeom>
              <a:blipFill>
                <a:blip r:embed="rId4"/>
                <a:stretch>
                  <a:fillRect r="-737" b="-22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490FFFB-39FF-4E5D-A796-1856545DA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DF59908-0356-4FDF-B0BE-A844B996ADC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317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30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3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4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6988588" y="5442504"/>
                <a:ext cx="40197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588" y="5442504"/>
                <a:ext cx="401970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149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31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</a:t>
                </a:r>
                <a:r>
                  <a:rPr lang="de-DE" sz="2400" dirty="0">
                    <a:solidFill>
                      <a:schemeClr val="accent1"/>
                    </a:solidFill>
                  </a:rPr>
                  <a:t>large enough</a:t>
                </a: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3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4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6390155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155" y="5442504"/>
                <a:ext cx="1598835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5433869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869" y="5442504"/>
                <a:ext cx="29976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8645514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5514" y="5442504"/>
                <a:ext cx="299762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6637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300">
        <p159:morph option="byWord"/>
      </p:transition>
    </mc:Choice>
    <mc:Fallback>
      <p:transition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7695083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083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32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3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</a:t>
                </a:r>
                <a:r>
                  <a:rPr lang="de-DE" sz="2400" dirty="0">
                    <a:solidFill>
                      <a:schemeClr val="accent1"/>
                    </a:solidFill>
                  </a:rPr>
                  <a:t>large enough</a:t>
                </a: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4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5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6086333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333" y="5442504"/>
                <a:ext cx="29976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9302738" y="5442504"/>
                <a:ext cx="2885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∼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2738" y="5442504"/>
                <a:ext cx="288541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59116CF-098E-4C3B-93F8-1039F395A080}"/>
                  </a:ext>
                </a:extLst>
              </p:cNvPr>
              <p:cNvSpPr txBox="1"/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b="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59116CF-098E-4C3B-93F8-1039F395A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C9327BA1-572C-4B93-9BAF-A13761AEAF94}"/>
              </a:ext>
            </a:extLst>
          </p:cNvPr>
          <p:cNvCxnSpPr>
            <a:endCxn id="14" idx="0"/>
          </p:cNvCxnSpPr>
          <p:nvPr/>
        </p:nvCxnSpPr>
        <p:spPr>
          <a:xfrm rot="16200000" flipH="1">
            <a:off x="7429555" y="2538379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4904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5094739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739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33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3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4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5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4786149" y="5442504"/>
                <a:ext cx="2885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149" y="5442504"/>
                <a:ext cx="288541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7997806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7806" y="5442504"/>
                <a:ext cx="299762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4A323-86B0-4750-8117-DADDACEAF7DC}"/>
                  </a:ext>
                </a:extLst>
              </p:cNvPr>
              <p:cNvSpPr txBox="1"/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b="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4A323-86B0-4750-8117-DADDACEAF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ADAD3040-C74B-4EDC-9294-AC5F51083EED}"/>
              </a:ext>
            </a:extLst>
          </p:cNvPr>
          <p:cNvCxnSpPr>
            <a:endCxn id="14" idx="0"/>
          </p:cNvCxnSpPr>
          <p:nvPr/>
        </p:nvCxnSpPr>
        <p:spPr>
          <a:xfrm rot="16200000" flipH="1">
            <a:off x="7429555" y="2538379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A4E28A2-BA0C-47FF-B362-78B7456A4FF9}"/>
              </a:ext>
            </a:extLst>
          </p:cNvPr>
          <p:cNvCxnSpPr>
            <a:cxnSpLocks/>
          </p:cNvCxnSpPr>
          <p:nvPr/>
        </p:nvCxnSpPr>
        <p:spPr>
          <a:xfrm flipV="1">
            <a:off x="5094739" y="5638800"/>
            <a:ext cx="1100321" cy="2438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5872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5094739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739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34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3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4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5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0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86" y="5442504"/>
                <a:ext cx="90075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4786149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149" y="5442504"/>
                <a:ext cx="29976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7997806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7806" y="5442504"/>
                <a:ext cx="299762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4A323-86B0-4750-8117-DADDACEAF7DC}"/>
                  </a:ext>
                </a:extLst>
              </p:cNvPr>
              <p:cNvSpPr txBox="1"/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b="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4A323-86B0-4750-8117-DADDACEAF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ADAD3040-C74B-4EDC-9294-AC5F51083EED}"/>
              </a:ext>
            </a:extLst>
          </p:cNvPr>
          <p:cNvCxnSpPr>
            <a:endCxn id="14" idx="0"/>
          </p:cNvCxnSpPr>
          <p:nvPr/>
        </p:nvCxnSpPr>
        <p:spPr>
          <a:xfrm rot="16200000" flipH="1">
            <a:off x="7429555" y="2538379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5214FF-DDD0-4526-A860-FBDAE82C55BA}"/>
                  </a:ext>
                </a:extLst>
              </p:cNvPr>
              <p:cNvSpPr txBox="1"/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5214FF-DDD0-4526-A860-FBDAE82C5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BD1EAF28-8F8D-4689-8208-C2EB92E6382E}"/>
              </a:ext>
            </a:extLst>
          </p:cNvPr>
          <p:cNvCxnSpPr>
            <a:cxnSpLocks/>
            <a:endCxn id="16" idx="0"/>
          </p:cNvCxnSpPr>
          <p:nvPr/>
        </p:nvCxnSpPr>
        <p:spPr>
          <a:xfrm rot="5400000">
            <a:off x="6221692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B963430-CC0C-4B4B-BDCD-7A9AEED0C999}"/>
              </a:ext>
            </a:extLst>
          </p:cNvPr>
          <p:cNvCxnSpPr>
            <a:cxnSpLocks/>
          </p:cNvCxnSpPr>
          <p:nvPr/>
        </p:nvCxnSpPr>
        <p:spPr>
          <a:xfrm flipV="1">
            <a:off x="5094739" y="5638800"/>
            <a:ext cx="1100321" cy="24384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6340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8308084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8084" y="5442504"/>
                <a:ext cx="900759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2582870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870" y="5442504"/>
                <a:ext cx="900759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5096439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439" y="5442504"/>
                <a:ext cx="159883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4140153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153" y="5442504"/>
                <a:ext cx="299762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7351798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798" y="5442504"/>
                <a:ext cx="299762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35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7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8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9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E481964-37F3-4F6D-BB1C-A88A368ABFD0}"/>
                  </a:ext>
                </a:extLst>
              </p:cNvPr>
              <p:cNvSpPr txBox="1"/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b="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E481964-37F3-4F6D-BB1C-A88A368ABF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AD9435E2-E3F2-437F-B659-9031ADF2A864}"/>
              </a:ext>
            </a:extLst>
          </p:cNvPr>
          <p:cNvCxnSpPr>
            <a:endCxn id="13" idx="0"/>
          </p:cNvCxnSpPr>
          <p:nvPr/>
        </p:nvCxnSpPr>
        <p:spPr>
          <a:xfrm rot="16200000" flipH="1">
            <a:off x="7429555" y="2538379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9B86501-BBB3-4364-AA7A-070C6EA50AAA}"/>
                  </a:ext>
                </a:extLst>
              </p:cNvPr>
              <p:cNvSpPr txBox="1"/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9B86501-BBB3-4364-AA7A-070C6EA50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5A6BCB98-3DF2-4E12-81F0-A936CB49B78B}"/>
              </a:ext>
            </a:extLst>
          </p:cNvPr>
          <p:cNvCxnSpPr>
            <a:cxnSpLocks/>
            <a:endCxn id="15" idx="0"/>
          </p:cNvCxnSpPr>
          <p:nvPr/>
        </p:nvCxnSpPr>
        <p:spPr>
          <a:xfrm rot="5400000">
            <a:off x="6221692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327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">
        <p:fade/>
      </p:transition>
    </mc:Choice>
    <mc:Fallback>
      <p:transition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6403849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49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831056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0566" y="5442504"/>
                <a:ext cx="900759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2585352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352" y="5442504"/>
                <a:ext cx="900759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4795099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099" y="5442504"/>
                <a:ext cx="299762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8011504" y="5442504"/>
                <a:ext cx="2885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1504" y="5442504"/>
                <a:ext cx="288541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36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7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8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9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F87EFD2-2055-4305-844E-05243733ABBE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F87EFD2-2055-4305-844E-05243733A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3E273A-800A-4C55-8D2F-56EFA4C3460A}"/>
                  </a:ext>
                </a:extLst>
              </p:cNvPr>
              <p:cNvSpPr txBox="1"/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b="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3E273A-800A-4C55-8D2F-56EFA4C346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E713C484-EE70-453B-87BD-98C0C63E2CCC}"/>
              </a:ext>
            </a:extLst>
          </p:cNvPr>
          <p:cNvCxnSpPr>
            <a:stCxn id="16" idx="2"/>
            <a:endCxn id="17" idx="0"/>
          </p:cNvCxnSpPr>
          <p:nvPr/>
        </p:nvCxnSpPr>
        <p:spPr>
          <a:xfrm rot="16200000" flipH="1">
            <a:off x="7429555" y="2538379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AB49EAA-EC19-43DC-BFB9-EB3638F94879}"/>
                  </a:ext>
                </a:extLst>
              </p:cNvPr>
              <p:cNvSpPr txBox="1"/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AB49EAA-EC19-43DC-BFB9-EB3638F94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3882F88A-7DD1-4389-9EBB-B232F1D1105A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 rot="5400000">
            <a:off x="6221692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9A776CE-66D7-4F16-B46A-EC868F5F2CF7}"/>
                  </a:ext>
                </a:extLst>
              </p:cNvPr>
              <p:cNvSpPr txBox="1"/>
              <p:nvPr/>
            </p:nvSpPr>
            <p:spPr>
              <a:xfrm>
                <a:off x="5824387" y="4021567"/>
                <a:ext cx="217315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US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9A776CE-66D7-4F16-B46A-EC868F5F2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387" y="4021567"/>
                <a:ext cx="2173159" cy="923330"/>
              </a:xfrm>
              <a:prstGeom prst="rect">
                <a:avLst/>
              </a:prstGeom>
              <a:blipFill>
                <a:blip r:embed="rId13"/>
                <a:stretch>
                  <a:fillRect b="-18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5774DB3D-5E76-4E62-AA6F-485EAF09DE32}"/>
              </a:ext>
            </a:extLst>
          </p:cNvPr>
          <p:cNvCxnSpPr>
            <a:cxnSpLocks/>
            <a:stCxn id="19" idx="2"/>
            <a:endCxn id="21" idx="0"/>
          </p:cNvCxnSpPr>
          <p:nvPr/>
        </p:nvCxnSpPr>
        <p:spPr>
          <a:xfrm rot="16200000" flipH="1">
            <a:off x="6202853" y="3313452"/>
            <a:ext cx="224139" cy="119208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5627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3800619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619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8307680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7680" y="5442504"/>
                <a:ext cx="900759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258246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466" y="5442504"/>
                <a:ext cx="900759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3492029" y="5442504"/>
                <a:ext cx="2885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029" y="5442504"/>
                <a:ext cx="288541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6703686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686" y="5442504"/>
                <a:ext cx="299762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37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7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8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9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7C7351-8C34-42AA-BA9E-F6958041AB50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7C7351-8C34-42AA-BA9E-F6958041A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65E04D7-E2B4-4B56-8D75-CD8F57B6A6DC}"/>
                  </a:ext>
                </a:extLst>
              </p:cNvPr>
              <p:cNvSpPr txBox="1"/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b="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65E04D7-E2B4-4B56-8D75-CD8F57B6A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B95EA094-B00F-48C3-8FD8-2AD06B872FB8}"/>
              </a:ext>
            </a:extLst>
          </p:cNvPr>
          <p:cNvCxnSpPr>
            <a:stCxn id="18" idx="2"/>
            <a:endCxn id="19" idx="0"/>
          </p:cNvCxnSpPr>
          <p:nvPr/>
        </p:nvCxnSpPr>
        <p:spPr>
          <a:xfrm rot="16200000" flipH="1">
            <a:off x="7429555" y="2538379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767758-E8D4-4DDD-BF1B-4568CFC0B07F}"/>
                  </a:ext>
                </a:extLst>
              </p:cNvPr>
              <p:cNvSpPr txBox="1"/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767758-E8D4-4DDD-BF1B-4568CFC0B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C22DACB6-35D5-4110-9B05-2605062D39CD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>
          <a:xfrm rot="5400000">
            <a:off x="6221692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1682D9B-DA6A-4339-B810-AC99B262AAAC}"/>
                  </a:ext>
                </a:extLst>
              </p:cNvPr>
              <p:cNvSpPr txBox="1"/>
              <p:nvPr/>
            </p:nvSpPr>
            <p:spPr>
              <a:xfrm>
                <a:off x="3457573" y="4021567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1682D9B-DA6A-4339-B810-AC99B262A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73" y="4021567"/>
                <a:ext cx="2106859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E39ADD9-84C7-4D0C-B7E2-C4C6A8739B11}"/>
                  </a:ext>
                </a:extLst>
              </p:cNvPr>
              <p:cNvSpPr txBox="1"/>
              <p:nvPr/>
            </p:nvSpPr>
            <p:spPr>
              <a:xfrm>
                <a:off x="5824387" y="4021567"/>
                <a:ext cx="217315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US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E39ADD9-84C7-4D0C-B7E2-C4C6A8739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387" y="4021567"/>
                <a:ext cx="2173159" cy="923330"/>
              </a:xfrm>
              <a:prstGeom prst="rect">
                <a:avLst/>
              </a:prstGeom>
              <a:blipFill>
                <a:blip r:embed="rId14"/>
                <a:stretch>
                  <a:fillRect b="-18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00B38F0F-02A8-408E-99E1-695B1EBE0D60}"/>
              </a:ext>
            </a:extLst>
          </p:cNvPr>
          <p:cNvCxnSpPr>
            <a:cxnSpLocks/>
            <a:stCxn id="21" idx="2"/>
            <a:endCxn id="23" idx="0"/>
          </p:cNvCxnSpPr>
          <p:nvPr/>
        </p:nvCxnSpPr>
        <p:spPr>
          <a:xfrm rot="5400000">
            <a:off x="5002872" y="3305560"/>
            <a:ext cx="224139" cy="1207875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4A9157C3-A13D-4A7E-8D36-F163AD86C66B}"/>
              </a:ext>
            </a:extLst>
          </p:cNvPr>
          <p:cNvCxnSpPr>
            <a:cxnSpLocks/>
            <a:stCxn id="21" idx="2"/>
            <a:endCxn id="24" idx="0"/>
          </p:cNvCxnSpPr>
          <p:nvPr/>
        </p:nvCxnSpPr>
        <p:spPr>
          <a:xfrm rot="16200000" flipH="1">
            <a:off x="6202853" y="3313452"/>
            <a:ext cx="224139" cy="119208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6035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38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56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3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3" y="1865870"/>
                <a:ext cx="4164227" cy="461665"/>
              </a:xfrm>
              <a:prstGeom prst="rect">
                <a:avLst/>
              </a:prstGeom>
              <a:blipFill>
                <a:blip r:embed="rId4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4" y="2462253"/>
                <a:ext cx="2106859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B55A7F-F7BE-4627-BFE5-C42B21F9F95A}"/>
                  </a:ext>
                </a:extLst>
              </p:cNvPr>
              <p:cNvSpPr txBox="1"/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b="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B55A7F-F7BE-4627-BFE5-C42B21F9F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88" y="3243430"/>
                <a:ext cx="2105833" cy="923330"/>
              </a:xfrm>
              <a:prstGeom prst="rect">
                <a:avLst/>
              </a:prstGeom>
              <a:blipFill>
                <a:blip r:embed="rId6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8EC0E70-4658-427D-A20C-242CA8891C54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 rot="16200000" flipH="1">
            <a:off x="7429555" y="2538379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94BEFFC-F0DD-4FBF-ADFF-178C08BB601F}"/>
                  </a:ext>
                </a:extLst>
              </p:cNvPr>
              <p:cNvSpPr txBox="1"/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94BEFFC-F0DD-4FBF-ADFF-178C08BB6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48" y="3243430"/>
                <a:ext cx="21068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37DB52C2-5CFB-48E2-B02E-DB14E45EFC31}"/>
              </a:ext>
            </a:extLst>
          </p:cNvPr>
          <p:cNvCxnSpPr>
            <a:cxnSpLocks/>
            <a:stCxn id="11" idx="2"/>
            <a:endCxn id="19" idx="0"/>
          </p:cNvCxnSpPr>
          <p:nvPr/>
        </p:nvCxnSpPr>
        <p:spPr>
          <a:xfrm rot="5400000">
            <a:off x="6221692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FA46D27-59F1-4089-9ED6-BDE91EED3020}"/>
                  </a:ext>
                </a:extLst>
              </p:cNvPr>
              <p:cNvSpPr txBox="1"/>
              <p:nvPr/>
            </p:nvSpPr>
            <p:spPr>
              <a:xfrm>
                <a:off x="5824387" y="4021567"/>
                <a:ext cx="217315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US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FA46D27-59F1-4089-9ED6-BDE91EED3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387" y="4021567"/>
                <a:ext cx="2173159" cy="923330"/>
              </a:xfrm>
              <a:prstGeom prst="rect">
                <a:avLst/>
              </a:prstGeom>
              <a:blipFill>
                <a:blip r:embed="rId8"/>
                <a:stretch>
                  <a:fillRect b="-18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671FF7DA-025E-4919-9AF4-F4285780A7F1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 rot="5400000">
            <a:off x="5002872" y="3305560"/>
            <a:ext cx="224139" cy="1207875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C6C50ABE-E652-4A51-B8E1-5A5D9A0778DC}"/>
              </a:ext>
            </a:extLst>
          </p:cNvPr>
          <p:cNvCxnSpPr>
            <a:cxnSpLocks/>
            <a:stCxn id="19" idx="2"/>
            <a:endCxn id="23" idx="0"/>
          </p:cNvCxnSpPr>
          <p:nvPr/>
        </p:nvCxnSpPr>
        <p:spPr>
          <a:xfrm rot="16200000" flipH="1">
            <a:off x="6202853" y="3313452"/>
            <a:ext cx="224139" cy="119208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732FA97-1D4C-45A0-9CF2-F7B3C2859B11}"/>
                  </a:ext>
                </a:extLst>
              </p:cNvPr>
              <p:cNvSpPr txBox="1"/>
              <p:nvPr/>
            </p:nvSpPr>
            <p:spPr>
              <a:xfrm>
                <a:off x="3457573" y="4021567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732FA97-1D4C-45A0-9CF2-F7B3C2859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73" y="4021567"/>
                <a:ext cx="2106859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223CD252-C114-466E-B060-6694974AF957}"/>
              </a:ext>
            </a:extLst>
          </p:cNvPr>
          <p:cNvGrpSpPr/>
          <p:nvPr/>
        </p:nvGrpSpPr>
        <p:grpSpPr>
          <a:xfrm>
            <a:off x="2351043" y="4575564"/>
            <a:ext cx="4446796" cy="1153550"/>
            <a:chOff x="2351043" y="4575564"/>
            <a:chExt cx="4446796" cy="115355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565C07BD-0494-400C-8C3A-BB582E43C976}"/>
                    </a:ext>
                  </a:extLst>
                </p:cNvPr>
                <p:cNvSpPr txBox="1"/>
                <p:nvPr/>
              </p:nvSpPr>
              <p:spPr>
                <a:xfrm>
                  <a:off x="2351043" y="4799704"/>
                  <a:ext cx="1896930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𝒫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565C07BD-0494-400C-8C3A-BB582E43C9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1043" y="4799704"/>
                  <a:ext cx="1896930" cy="55399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B2EDA530-AA30-45C4-AD93-199D7721D2A7}"/>
                    </a:ext>
                  </a:extLst>
                </p:cNvPr>
                <p:cNvSpPr txBox="1"/>
                <p:nvPr/>
              </p:nvSpPr>
              <p:spPr>
                <a:xfrm>
                  <a:off x="4624680" y="4805784"/>
                  <a:ext cx="2173159" cy="92333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𝒫</m:t>
                            </m:r>
                          </m:e>
                          <m:sup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</m:oMath>
                    </m:oMathPara>
                  </a14:m>
                  <a:endParaRPr lang="en-US" sz="2400" dirty="0"/>
                </a:p>
                <a:p>
                  <a:pPr algn="ctr"/>
                  <a:r>
                    <a:rPr lang="de-DE" sz="2400" dirty="0"/>
                    <a:t> </a:t>
                  </a:r>
                  <a:r>
                    <a:rPr lang="en-US" sz="2400" dirty="0">
                      <a:solidFill>
                        <a:schemeClr val="accent6"/>
                      </a:solidFill>
                    </a:rPr>
                    <a:t>✓</a:t>
                  </a:r>
                  <a:endParaRPr lang="de-DE" sz="2400" dirty="0"/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B2EDA530-AA30-45C4-AD93-199D7721D2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4680" y="4805784"/>
                  <a:ext cx="2173159" cy="923330"/>
                </a:xfrm>
                <a:prstGeom prst="rect">
                  <a:avLst/>
                </a:prstGeom>
                <a:blipFill>
                  <a:blip r:embed="rId11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Connector: Elbow 32">
              <a:extLst>
                <a:ext uri="{FF2B5EF4-FFF2-40B4-BE49-F238E27FC236}">
                  <a16:creationId xmlns:a16="http://schemas.microsoft.com/office/drawing/2014/main" id="{056F15A5-2FA1-4FFE-AA7D-7236FFF2ABC2}"/>
                </a:ext>
              </a:extLst>
            </p:cNvPr>
            <p:cNvCxnSpPr>
              <a:cxnSpLocks/>
              <a:stCxn id="20" idx="2"/>
              <a:endCxn id="21" idx="0"/>
            </p:cNvCxnSpPr>
            <p:nvPr/>
          </p:nvCxnSpPr>
          <p:spPr>
            <a:xfrm rot="5400000">
              <a:off x="3793187" y="4081887"/>
              <a:ext cx="224139" cy="121149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or: Elbow 41">
              <a:extLst>
                <a:ext uri="{FF2B5EF4-FFF2-40B4-BE49-F238E27FC236}">
                  <a16:creationId xmlns:a16="http://schemas.microsoft.com/office/drawing/2014/main" id="{91B2E8C4-D598-4358-B62B-3621DB8D898E}"/>
                </a:ext>
              </a:extLst>
            </p:cNvPr>
            <p:cNvCxnSpPr>
              <a:cxnSpLocks/>
              <a:stCxn id="20" idx="2"/>
              <a:endCxn id="24" idx="0"/>
            </p:cNvCxnSpPr>
            <p:nvPr/>
          </p:nvCxnSpPr>
          <p:spPr>
            <a:xfrm rot="16200000" flipH="1">
              <a:off x="4996022" y="4090545"/>
              <a:ext cx="230219" cy="120025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3A8C23E-D3FF-4823-97A6-643E14918080}"/>
              </a:ext>
            </a:extLst>
          </p:cNvPr>
          <p:cNvGrpSpPr/>
          <p:nvPr/>
        </p:nvGrpSpPr>
        <p:grpSpPr>
          <a:xfrm>
            <a:off x="1706632" y="5353701"/>
            <a:ext cx="3617113" cy="1156590"/>
            <a:chOff x="1706632" y="5353701"/>
            <a:chExt cx="3617113" cy="115659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4246611-E350-4FC2-9FEF-CB217EE8C699}"/>
                    </a:ext>
                  </a:extLst>
                </p:cNvPr>
                <p:cNvSpPr txBox="1"/>
                <p:nvPr/>
              </p:nvSpPr>
              <p:spPr>
                <a:xfrm>
                  <a:off x="1706632" y="5586961"/>
                  <a:ext cx="1136978" cy="92333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</m:oMath>
                    </m:oMathPara>
                  </a14:m>
                  <a:endParaRPr lang="de-DE" sz="2400" b="0" dirty="0"/>
                </a:p>
                <a:p>
                  <a:pPr algn="ctr"/>
                  <a:r>
                    <a:rPr lang="en-US" sz="2400" dirty="0">
                      <a:solidFill>
                        <a:srgbClr val="FF6161"/>
                      </a:solidFill>
                    </a:rPr>
                    <a:t>🗲</a:t>
                  </a:r>
                  <a:endParaRPr lang="en-US" sz="240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4246611-E350-4FC2-9FEF-CB217EE8C6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632" y="5586961"/>
                  <a:ext cx="1136978" cy="923330"/>
                </a:xfrm>
                <a:prstGeom prst="rect">
                  <a:avLst/>
                </a:prstGeom>
                <a:blipFill>
                  <a:blip r:embed="rId12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C9A218E8-880A-4523-866D-7E7D4847AC21}"/>
                    </a:ext>
                  </a:extLst>
                </p:cNvPr>
                <p:cNvSpPr txBox="1"/>
                <p:nvPr/>
              </p:nvSpPr>
              <p:spPr>
                <a:xfrm>
                  <a:off x="3427841" y="5586961"/>
                  <a:ext cx="1895904" cy="92333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𝒫</m:t>
                        </m:r>
                        <m:d>
                          <m:d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</m:oMath>
                    </m:oMathPara>
                  </a14:m>
                  <a:endParaRPr lang="en-US" sz="2400" dirty="0"/>
                </a:p>
                <a:p>
                  <a:pPr algn="ctr"/>
                  <a:r>
                    <a:rPr lang="de-DE" sz="2400" dirty="0"/>
                    <a:t> </a:t>
                  </a:r>
                  <a:r>
                    <a:rPr lang="en-US" sz="2400" dirty="0">
                      <a:solidFill>
                        <a:schemeClr val="accent6"/>
                      </a:solidFill>
                    </a:rPr>
                    <a:t>✓</a:t>
                  </a:r>
                  <a:endParaRPr lang="de-DE" sz="2400" dirty="0"/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C9A218E8-880A-4523-866D-7E7D4847AC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7841" y="5586961"/>
                  <a:ext cx="1895904" cy="923330"/>
                </a:xfrm>
                <a:prstGeom prst="rect">
                  <a:avLst/>
                </a:prstGeom>
                <a:blipFill>
                  <a:blip r:embed="rId13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Connector: Elbow 35">
              <a:extLst>
                <a:ext uri="{FF2B5EF4-FFF2-40B4-BE49-F238E27FC236}">
                  <a16:creationId xmlns:a16="http://schemas.microsoft.com/office/drawing/2014/main" id="{6B3FCD29-33B5-4A6E-99EC-AFD9838FA8D8}"/>
                </a:ext>
              </a:extLst>
            </p:cNvPr>
            <p:cNvCxnSpPr>
              <a:cxnSpLocks/>
              <a:stCxn id="21" idx="2"/>
              <a:endCxn id="22" idx="0"/>
            </p:cNvCxnSpPr>
            <p:nvPr/>
          </p:nvCxnSpPr>
          <p:spPr>
            <a:xfrm rot="5400000">
              <a:off x="2670686" y="4958138"/>
              <a:ext cx="233259" cy="102438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or: Elbow 44">
              <a:extLst>
                <a:ext uri="{FF2B5EF4-FFF2-40B4-BE49-F238E27FC236}">
                  <a16:creationId xmlns:a16="http://schemas.microsoft.com/office/drawing/2014/main" id="{6E3F7B7D-4784-49E4-94FB-9A5CCC744952}"/>
                </a:ext>
              </a:extLst>
            </p:cNvPr>
            <p:cNvCxnSpPr>
              <a:cxnSpLocks/>
              <a:stCxn id="21" idx="2"/>
              <a:endCxn id="25" idx="0"/>
            </p:cNvCxnSpPr>
            <p:nvPr/>
          </p:nvCxnSpPr>
          <p:spPr>
            <a:xfrm rot="16200000" flipH="1">
              <a:off x="3721021" y="4932188"/>
              <a:ext cx="233259" cy="107628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376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FACE5-CC31-4A25-91AF-C3F8991CD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Sets as 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2F53A-9BF4-41E9-89BB-81620BBEF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DF59908-0356-4FDF-B0BE-A844B996ADC1}" type="slidenum">
              <a:rPr lang="de-DE" smtClean="0"/>
              <a:t>39</a:t>
            </a:fld>
            <a:endParaRPr lang="de-D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44AFEC1-5E3A-474C-BC5C-5CCCEFA3B528}"/>
              </a:ext>
            </a:extLst>
          </p:cNvPr>
          <p:cNvGrpSpPr/>
          <p:nvPr/>
        </p:nvGrpSpPr>
        <p:grpSpPr>
          <a:xfrm>
            <a:off x="3521641" y="3614355"/>
            <a:ext cx="5148717" cy="1292662"/>
            <a:chOff x="3521643" y="3192478"/>
            <a:chExt cx="5148717" cy="12926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80B6590C-14AC-4E6A-8AC7-976655585EBC}"/>
                    </a:ext>
                  </a:extLst>
                </p:cNvPr>
                <p:cNvSpPr txBox="1"/>
                <p:nvPr/>
              </p:nvSpPr>
              <p:spPr>
                <a:xfrm>
                  <a:off x="5642606" y="3192478"/>
                  <a:ext cx="90678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de-DE" sz="24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de-DE" sz="2400" dirty="0"/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80B6590C-14AC-4E6A-8AC7-976655585E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2606" y="3192478"/>
                  <a:ext cx="906787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8108" r="-6757"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0DDE1A4B-ACAD-42CE-B052-23B41C270CB1}"/>
                    </a:ext>
                  </a:extLst>
                </p:cNvPr>
                <p:cNvSpPr/>
                <p:nvPr/>
              </p:nvSpPr>
              <p:spPr>
                <a:xfrm>
                  <a:off x="3521643" y="4023475"/>
                  <a:ext cx="514871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lang="de-DE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𝑆𝑒𝑡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de-DE" sz="240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𝑆𝑒𝑡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de-DE" sz="24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oMath>
                    </m:oMathPara>
                  </a14:m>
                  <a:endParaRPr lang="de-DE" sz="2400" dirty="0"/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0DDE1A4B-ACAD-42CE-B052-23B41C270CB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1643" y="4023475"/>
                  <a:ext cx="5148717" cy="461665"/>
                </a:xfrm>
                <a:prstGeom prst="rect">
                  <a:avLst/>
                </a:prstGeom>
                <a:blipFill>
                  <a:blip r:embed="rId3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749DF02-C44B-4599-A763-D8CDF3C579A2}"/>
                </a:ext>
              </a:extLst>
            </p:cNvPr>
            <p:cNvSpPr txBox="1"/>
            <p:nvPr/>
          </p:nvSpPr>
          <p:spPr>
            <a:xfrm>
              <a:off x="4582297" y="3561810"/>
              <a:ext cx="30274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>
                  <a:solidFill>
                    <a:schemeClr val="bg1">
                      <a:lumMod val="75000"/>
                    </a:schemeClr>
                  </a:solidFill>
                </a:rPr>
                <a:t>stands for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24C841C-7F03-46F7-8B0D-6D758DE5C3EB}"/>
                  </a:ext>
                </a:extLst>
              </p:cNvPr>
              <p:cNvSpPr txBox="1"/>
              <p:nvPr/>
            </p:nvSpPr>
            <p:spPr>
              <a:xfrm>
                <a:off x="949410" y="1783669"/>
                <a:ext cx="6888809" cy="1604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Existing</m:t>
                      </m:r>
                      <m:r>
                        <a:rPr lang="de-DE" sz="24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Class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DE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</m:e>
                      </m:d>
                      <m:r>
                        <a:rPr lang="de-DE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de-DE" sz="2400" b="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Coercion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𝐸𝑙𝑒𝑚𝑒𝑛𝑡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_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𝑂𝑓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de-DE" sz="2400" i="1" dirty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:</m:t>
                        </m:r>
                        <m:r>
                          <a:rPr lang="de-DE" sz="2400" i="1" dirty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𝑆𝑒𝑡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≔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 :</m:t>
                        </m:r>
                        <m:r>
                          <a:rPr lang="de-DE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𝑆𝑒𝑡</m:t>
                        </m:r>
                        <m:r>
                          <a:rPr lang="de-DE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de-DE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chemeClr val="bg1">
                        <a:lumMod val="75000"/>
                      </a:schemeClr>
                    </a:solidFill>
                  </a:rPr>
                  <a:t>.</a:t>
                </a:r>
              </a:p>
              <a:p>
                <a:pPr algn="ctr">
                  <a:lnSpc>
                    <a:spcPct val="150000"/>
                  </a:lnSpc>
                </a:pPr>
                <a:endParaRPr lang="de-DE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24C841C-7F03-46F7-8B0D-6D758DE5C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410" y="1783669"/>
                <a:ext cx="6888809" cy="1604735"/>
              </a:xfrm>
              <a:prstGeom prst="rect">
                <a:avLst/>
              </a:prstGeom>
              <a:blipFill>
                <a:blip r:embed="rId4"/>
                <a:stretch>
                  <a:fillRect l="-1593" r="-17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058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9A21F95-E3C0-4674-9312-59D4E1AF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4</a:t>
            </a:fld>
            <a:endParaRPr lang="de-DE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5EF28C-262A-4435-BD61-B9372B63D86B}"/>
              </a:ext>
            </a:extLst>
          </p:cNvPr>
          <p:cNvGraphicFramePr>
            <a:graphicFrameLocks noGrp="1"/>
          </p:cNvGraphicFramePr>
          <p:nvPr/>
        </p:nvGraphicFramePr>
        <p:xfrm>
          <a:off x="1269999" y="2743458"/>
          <a:ext cx="9554519" cy="37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5050">
                  <a:extLst>
                    <a:ext uri="{9D8B030D-6E8A-4147-A177-3AD203B41FA5}">
                      <a16:colId xmlns:a16="http://schemas.microsoft.com/office/drawing/2014/main" val="3900816262"/>
                    </a:ext>
                  </a:extLst>
                </a:gridCol>
                <a:gridCol w="7809469">
                  <a:extLst>
                    <a:ext uri="{9D8B030D-6E8A-4147-A177-3AD203B41FA5}">
                      <a16:colId xmlns:a16="http://schemas.microsoft.com/office/drawing/2014/main" val="1613638321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Extensionality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Sets are equal if they have the same elements.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3072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Empty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There is an empty set.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0651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Foundation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1025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For a given set, we can build the union of all elements.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68766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Power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Every set has a power set.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84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Infinity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60553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Replacement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/>
                        <a:t>The image of a set under a functional relation is a set.</a:t>
                      </a:r>
                    </a:p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107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7B5D437-E33C-48E4-B980-667BCEC7568E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[Kirst and Smolka 2017]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/>
              <p:nvPr/>
            </p:nvSpPr>
            <p:spPr>
              <a:xfrm>
                <a:off x="1269999" y="1998500"/>
                <a:ext cx="7858897" cy="505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de-DE" sz="2000" dirty="0">
                    <a:solidFill>
                      <a:schemeClr val="bg1">
                        <a:lumMod val="65000"/>
                      </a:schemeClr>
                    </a:solidFill>
                  </a:rPr>
                  <a:t>Assume a </a:t>
                </a:r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type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 and a relation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 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𝑃𝑟𝑜𝑝</m:t>
                    </m:r>
                  </m:oMath>
                </a14:m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999" y="1998500"/>
                <a:ext cx="7858897" cy="505523"/>
              </a:xfrm>
              <a:prstGeom prst="rect">
                <a:avLst/>
              </a:prstGeom>
              <a:blipFill>
                <a:blip r:embed="rId2"/>
                <a:stretch>
                  <a:fillRect l="-775" b="-20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B9954D5-9B21-43E3-AD45-731DD45590EA}"/>
              </a:ext>
            </a:extLst>
          </p:cNvPr>
          <p:cNvSpPr txBox="1"/>
          <p:nvPr/>
        </p:nvSpPr>
        <p:spPr>
          <a:xfrm>
            <a:off x="838200" y="691987"/>
            <a:ext cx="6700745" cy="1311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4400" dirty="0">
                <a:solidFill>
                  <a:schemeClr val="accent2"/>
                </a:solidFill>
                <a:latin typeface="+mj-lt"/>
              </a:rPr>
              <a:t>Second-Order</a:t>
            </a:r>
            <a:br>
              <a:rPr lang="de-DE" sz="4400" dirty="0">
                <a:solidFill>
                  <a:schemeClr val="accent2"/>
                </a:solidFill>
                <a:latin typeface="+mj-lt"/>
              </a:rPr>
            </a:br>
            <a:r>
              <a:rPr lang="de-DE" sz="4400" dirty="0">
                <a:solidFill>
                  <a:schemeClr val="accent2"/>
                </a:solidFill>
                <a:latin typeface="+mj-lt"/>
              </a:rPr>
              <a:t>Zermelo-Fraenkel Set Theory</a:t>
            </a:r>
            <a:endParaRPr lang="en-US" sz="4400" dirty="0">
              <a:latin typeface="+mj-lt"/>
            </a:endParaRPr>
          </a:p>
        </p:txBody>
      </p:sp>
      <p:sp>
        <p:nvSpPr>
          <p:cNvPr id="11" name="!!well-founded">
            <a:extLst>
              <a:ext uri="{FF2B5EF4-FFF2-40B4-BE49-F238E27FC236}">
                <a16:creationId xmlns:a16="http://schemas.microsoft.com/office/drawing/2014/main" id="{6A56D926-38A4-4ED9-A705-B8519632F1B3}"/>
              </a:ext>
            </a:extLst>
          </p:cNvPr>
          <p:cNvSpPr txBox="1"/>
          <p:nvPr/>
        </p:nvSpPr>
        <p:spPr>
          <a:xfrm>
            <a:off x="3015907" y="3646896"/>
            <a:ext cx="431165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The element relation is well-founded.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DD6C56-99ED-4B67-93AC-9B92056B91F6}"/>
              </a:ext>
            </a:extLst>
          </p:cNvPr>
          <p:cNvSpPr txBox="1"/>
          <p:nvPr/>
        </p:nvSpPr>
        <p:spPr>
          <a:xfrm>
            <a:off x="3015907" y="5156524"/>
            <a:ext cx="361315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The numerals form a set.</a:t>
            </a:r>
          </a:p>
        </p:txBody>
      </p:sp>
    </p:spTree>
    <p:extLst>
      <p:ext uri="{BB962C8B-B14F-4D97-AF65-F5344CB8AC3E}">
        <p14:creationId xmlns:p14="http://schemas.microsoft.com/office/powerpoint/2010/main" val="9120652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400">
        <p159:morph option="byObject"/>
      </p:transition>
    </mc:Choice>
    <mc:Fallback xmlns="">
      <p:transition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3B963-CAC2-447E-B090-A4A67400D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749" y="36551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Advantages of Sets as 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7AD29-0583-4950-9745-67871319F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40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93B226-D06E-4162-A73B-C03C1AD389E8}"/>
              </a:ext>
            </a:extLst>
          </p:cNvPr>
          <p:cNvSpPr txBox="1"/>
          <p:nvPr/>
        </p:nvSpPr>
        <p:spPr>
          <a:xfrm>
            <a:off x="1468395" y="1764830"/>
            <a:ext cx="649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accent2"/>
                </a:solidFill>
              </a:rPr>
              <a:t>Reusable Definitions and Notations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4D33FC-70C5-4716-9C4F-5791A2DC8E1A}"/>
                  </a:ext>
                </a:extLst>
              </p:cNvPr>
              <p:cNvSpPr txBox="1"/>
              <p:nvPr/>
            </p:nvSpPr>
            <p:spPr>
              <a:xfrm>
                <a:off x="3018239" y="2529363"/>
                <a:ext cx="21539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∀ 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4D33FC-70C5-4716-9C4F-5791A2DC8E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239" y="2529363"/>
                <a:ext cx="2153988" cy="369332"/>
              </a:xfrm>
              <a:prstGeom prst="rect">
                <a:avLst/>
              </a:prstGeom>
              <a:blipFill>
                <a:blip r:embed="rId2"/>
                <a:stretch>
                  <a:fillRect l="-2550" r="-3116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61AD9E-1F6C-4ADB-9E08-0A247DF39917}"/>
                  </a:ext>
                </a:extLst>
              </p:cNvPr>
              <p:cNvSpPr txBox="1"/>
              <p:nvPr/>
            </p:nvSpPr>
            <p:spPr>
              <a:xfrm>
                <a:off x="7091403" y="2529363"/>
                <a:ext cx="235378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∖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61AD9E-1F6C-4ADB-9E08-0A247DF39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403" y="2529363"/>
                <a:ext cx="2353786" cy="369332"/>
              </a:xfrm>
              <a:prstGeom prst="rect">
                <a:avLst/>
              </a:prstGeom>
              <a:blipFill>
                <a:blip r:embed="rId3"/>
                <a:stretch>
                  <a:fillRect l="-2850" r="-1036" b="-327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F089E7-8570-41BB-9604-3990A2B41405}"/>
                  </a:ext>
                </a:extLst>
              </p:cNvPr>
              <p:cNvSpPr txBox="1"/>
              <p:nvPr/>
            </p:nvSpPr>
            <p:spPr>
              <a:xfrm>
                <a:off x="2499122" y="3317791"/>
                <a:ext cx="31922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𝑆𝑢𝑟𝑗𝑒𝑐𝑡𝑖𝑜𝑛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(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F089E7-8570-41BB-9604-3990A2B41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122" y="3317791"/>
                <a:ext cx="3192221" cy="369332"/>
              </a:xfrm>
              <a:prstGeom prst="rect">
                <a:avLst/>
              </a:prstGeom>
              <a:blipFill>
                <a:blip r:embed="rId4"/>
                <a:stretch>
                  <a:fillRect l="-3053" r="-2863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98D8B2D-4F47-4E4D-A030-54CF3B87C724}"/>
                  </a:ext>
                </a:extLst>
              </p:cNvPr>
              <p:cNvSpPr txBox="1"/>
              <p:nvPr/>
            </p:nvSpPr>
            <p:spPr>
              <a:xfrm>
                <a:off x="7134620" y="3323971"/>
                <a:ext cx="22673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𝑂𝑟𝑑𝑒𝑟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98D8B2D-4F47-4E4D-A030-54CF3B87C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620" y="3323971"/>
                <a:ext cx="2267352" cy="369332"/>
              </a:xfrm>
              <a:prstGeom prst="rect">
                <a:avLst/>
              </a:prstGeom>
              <a:blipFill>
                <a:blip r:embed="rId5"/>
                <a:stretch>
                  <a:fillRect l="-2688" r="-4570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7545D49E-85F1-49A9-80A4-434905C7E24A}"/>
              </a:ext>
            </a:extLst>
          </p:cNvPr>
          <p:cNvSpPr txBox="1"/>
          <p:nvPr/>
        </p:nvSpPr>
        <p:spPr>
          <a:xfrm>
            <a:off x="1468395" y="4217601"/>
            <a:ext cx="4547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accent2"/>
                </a:solidFill>
              </a:rPr>
              <a:t>Tracking and Checking of Types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8848718-AF32-420A-95B0-50592DF021FF}"/>
                  </a:ext>
                </a:extLst>
              </p:cNvPr>
              <p:cNvSpPr txBox="1"/>
              <p:nvPr/>
            </p:nvSpPr>
            <p:spPr>
              <a:xfrm>
                <a:off x="1579605" y="4951446"/>
                <a:ext cx="50312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ℕ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is</m:t>
                          </m:r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even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de-DE" sz="24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8848718-AF32-420A-95B0-50592DF021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605" y="4951446"/>
                <a:ext cx="503125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2E15CEE6-9331-46CC-9CFC-DEC88E23075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3797109"/>
                  </p:ext>
                </p:extLst>
              </p:nvPr>
            </p:nvGraphicFramePr>
            <p:xfrm>
              <a:off x="6767958" y="4960192"/>
              <a:ext cx="5341666" cy="1371600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362248">
                      <a:extLst>
                        <a:ext uri="{9D8B030D-6E8A-4147-A177-3AD203B41FA5}">
                          <a16:colId xmlns:a16="http://schemas.microsoft.com/office/drawing/2014/main" val="3316142541"/>
                        </a:ext>
                      </a:extLst>
                    </a:gridCol>
                    <a:gridCol w="3979418">
                      <a:extLst>
                        <a:ext uri="{9D8B030D-6E8A-4147-A177-3AD203B41FA5}">
                          <a16:colId xmlns:a16="http://schemas.microsoft.com/office/drawing/2014/main" val="341646501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lang="de-DE" sz="24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de-DE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1198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Valid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DE" sz="24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de-DE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400" smtClean="0">
                                        <a:latin typeface="Cambria Math" panose="02040503050406030204" pitchFamily="18" charset="0"/>
                                      </a:rPr>
                                      <m:t>∅,∅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29595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Not valid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DE" sz="240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de-DE" sz="2400" smtClean="0">
                                    <a:latin typeface="Cambria Math" panose="02040503050406030204" pitchFamily="18" charset="0"/>
                                  </a:rPr>
                                  <m:t>∅</m:t>
                                </m:r>
                              </m:oMath>
                            </m:oMathPara>
                          </a14:m>
                          <a:endParaRPr lang="de-DE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395559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2E15CEE6-9331-46CC-9CFC-DEC88E23075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3797109"/>
                  </p:ext>
                </p:extLst>
              </p:nvPr>
            </p:nvGraphicFramePr>
            <p:xfrm>
              <a:off x="6767958" y="4960192"/>
              <a:ext cx="5341666" cy="1371600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362248">
                      <a:extLst>
                        <a:ext uri="{9D8B030D-6E8A-4147-A177-3AD203B41FA5}">
                          <a16:colId xmlns:a16="http://schemas.microsoft.com/office/drawing/2014/main" val="3316142541"/>
                        </a:ext>
                      </a:extLst>
                    </a:gridCol>
                    <a:gridCol w="3979418">
                      <a:extLst>
                        <a:ext uri="{9D8B030D-6E8A-4147-A177-3AD203B41FA5}">
                          <a16:colId xmlns:a16="http://schemas.microsoft.com/office/drawing/2014/main" val="341646501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r"/>
                          <a:endParaRPr lang="de-DE" sz="24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de-DE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11988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Valid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4303" t="-98684" b="-1289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12959566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sz="2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a:t>Not valid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4303" t="-201333" b="-3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955598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BCB9E67-B3F5-4560-A939-9285D574B6C8}"/>
                  </a:ext>
                </a:extLst>
              </p:cNvPr>
              <p:cNvSpPr/>
              <p:nvPr/>
            </p:nvSpPr>
            <p:spPr>
              <a:xfrm>
                <a:off x="6767958" y="4935634"/>
                <a:ext cx="40085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:∀{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𝑆𝑒𝑡</m:t>
                      </m:r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}.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BCB9E67-B3F5-4560-A939-9285D574B6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958" y="4935634"/>
                <a:ext cx="4008533" cy="461665"/>
              </a:xfrm>
              <a:prstGeom prst="rect">
                <a:avLst/>
              </a:prstGeom>
              <a:blipFill>
                <a:blip r:embed="rId8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4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D0688-B43B-4A9C-A915-B80190EF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Problems with Sets as 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F55DE-9A85-48DE-9684-4224831F9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41</a:t>
            </a:fld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0AE3ECB-AF73-4A1A-8BC3-2DBB1248B15A}"/>
                  </a:ext>
                </a:extLst>
              </p:cNvPr>
              <p:cNvSpPr txBox="1"/>
              <p:nvPr/>
            </p:nvSpPr>
            <p:spPr>
              <a:xfrm>
                <a:off x="4150884" y="2240901"/>
                <a:ext cx="3890232" cy="1049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2400" b="0" dirty="0"/>
                  <a:t>                     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∅ :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is not valid.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2400" dirty="0"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de-DE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⇝</m:t>
                    </m:r>
                    <m:r>
                      <m:rPr>
                        <m:sty m:val="p"/>
                      </m:rPr>
                      <a:rPr lang="de-DE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element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∅ :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de-DE" sz="2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0AE3ECB-AF73-4A1A-8BC3-2DBB1248B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884" y="2240901"/>
                <a:ext cx="3890232" cy="1049775"/>
              </a:xfrm>
              <a:prstGeom prst="rect">
                <a:avLst/>
              </a:prstGeom>
              <a:blipFill>
                <a:blip r:embed="rId2"/>
                <a:stretch>
                  <a:fillRect r="-3762" b="-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EA2858-577E-4C70-B91A-60184995F14E}"/>
                  </a:ext>
                </a:extLst>
              </p:cNvPr>
              <p:cNvSpPr txBox="1"/>
              <p:nvPr/>
            </p:nvSpPr>
            <p:spPr>
              <a:xfrm>
                <a:off x="2898529" y="4218514"/>
                <a:ext cx="6394942" cy="597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de-DE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de-DE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groupCh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</a:rPr>
                        <m:t>element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</a:rPr>
                        <m:t>element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EA2858-577E-4C70-B91A-60184995F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529" y="4218514"/>
                <a:ext cx="6394942" cy="5977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734C8B-026B-4D77-AA96-4416E27EDB56}"/>
                  </a:ext>
                </a:extLst>
              </p:cNvPr>
              <p:cNvSpPr txBox="1"/>
              <p:nvPr/>
            </p:nvSpPr>
            <p:spPr>
              <a:xfrm>
                <a:off x="5852183" y="5355436"/>
                <a:ext cx="487634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de-DE" sz="44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734C8B-026B-4D77-AA96-4416E27ED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83" y="5355436"/>
                <a:ext cx="487634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190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0C4EC-68DB-431B-AB80-8D7B9EDB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Eliminators on 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DD8521-FE8E-46B8-94F1-9F2B089A6687}"/>
                  </a:ext>
                </a:extLst>
              </p:cNvPr>
              <p:cNvSpPr txBox="1"/>
              <p:nvPr/>
            </p:nvSpPr>
            <p:spPr>
              <a:xfrm>
                <a:off x="1705232" y="1173892"/>
                <a:ext cx="8781536" cy="5003071"/>
              </a:xfrm>
              <a:prstGeom prst="rect">
                <a:avLst/>
              </a:prstGeom>
              <a:noFill/>
            </p:spPr>
            <p:txBody>
              <a:bodyPr wrap="square" rtlCol="0" anchor="ctr"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2400" dirty="0"/>
                  <a:t>Inspired by recursion schemes in Coq: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numeral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rec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∀ 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DE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𝑆𝑒𝑡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→ 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ℕ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→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→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DE" sz="2400" dirty="0"/>
              </a:p>
              <a:p>
                <a:pPr>
                  <a:lnSpc>
                    <a:spcPct val="150000"/>
                  </a:lnSpc>
                </a:pPr>
                <a:endParaRPr lang="de-DE" sz="2400" dirty="0"/>
              </a:p>
              <a:p>
                <a:pPr>
                  <a:lnSpc>
                    <a:spcPct val="150000"/>
                  </a:lnSpc>
                </a:pPr>
                <a:endParaRPr lang="de-DE" sz="2400" dirty="0"/>
              </a:p>
              <a:p>
                <a:pPr algn="ctr">
                  <a:lnSpc>
                    <a:spcPct val="150000"/>
                  </a:lnSpc>
                </a:pPr>
                <a:r>
                  <a:rPr lang="de-DE" sz="2400" dirty="0"/>
                  <a:t>Not into arbitrary types!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DD8521-FE8E-46B8-94F1-9F2B089A6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232" y="1173892"/>
                <a:ext cx="8781536" cy="5003071"/>
              </a:xfrm>
              <a:prstGeom prst="rect">
                <a:avLst/>
              </a:prstGeom>
              <a:blipFill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9280F-A8F5-47F1-BC35-42E308945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78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9683D-0DCC-4CB2-8318-97621533A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125197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FC315-D910-40B7-B693-B746492D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43</a:t>
            </a:fld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5C46F3-CF16-4B25-A34F-49A4AA029F61}"/>
                  </a:ext>
                </a:extLst>
              </p:cNvPr>
              <p:cNvSpPr txBox="1"/>
              <p:nvPr/>
            </p:nvSpPr>
            <p:spPr>
              <a:xfrm>
                <a:off x="1219886" y="495367"/>
                <a:ext cx="9477633" cy="4467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l">
                  <a:lnSpc>
                    <a:spcPct val="150000"/>
                  </a:lnSpc>
                  <a:buFont typeface="+mj-lt"/>
                  <a:buAutoNum type="arabicPeriod"/>
                </a:pPr>
                <a:endParaRPr lang="de-DE" sz="2400" dirty="0"/>
              </a:p>
              <a:p>
                <a:pPr marL="457200" indent="-457200" algn="l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de-DE" sz="2400" dirty="0"/>
                  <a:t>Higher-order axiomatisation of set theory</a:t>
                </a:r>
              </a:p>
              <a:p>
                <a:pPr marL="457200" indent="-457200" algn="l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de-DE" sz="2400" dirty="0">
                    <a:solidFill>
                      <a:schemeClr val="accent1"/>
                    </a:solidFill>
                  </a:rPr>
                  <a:t>Hartogs number </a:t>
                </a:r>
                <a:r>
                  <a:rPr lang="de-DE" sz="2400" dirty="0"/>
                  <a:t>as a big ordinal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≰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/>
                  <a:t>)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de-DE" sz="2400" dirty="0">
                    <a:solidFill>
                      <a:schemeClr val="accent1"/>
                    </a:solidFill>
                  </a:rPr>
                  <a:t>Sierpiński‘s theorem: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de-DE" sz="2400" dirty="0"/>
                  <a:t>Under GCH, the Hartogs number is big enough.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/>
                  <a:t>)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de-DE" sz="2400" dirty="0"/>
                  <a:t>Main result formalized</a:t>
                </a:r>
                <a:r>
                  <a:rPr lang="de-DE" sz="2400" dirty="0">
                    <a:solidFill>
                      <a:schemeClr val="accent2"/>
                    </a:solidFill>
                  </a:rPr>
                  <a:t> </a:t>
                </a:r>
                <a:r>
                  <a:rPr lang="de-DE" sz="2400" dirty="0"/>
                  <a:t>in Coq (XM + FE)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endParaRPr lang="de-DE" sz="2400" dirty="0"/>
              </a:p>
              <a:p>
                <a:pPr marL="457200" indent="-457200" algn="l">
                  <a:lnSpc>
                    <a:spcPct val="150000"/>
                  </a:lnSpc>
                  <a:buFont typeface="+mj-lt"/>
                  <a:buAutoNum type="arabicPeriod"/>
                </a:pPr>
                <a:endParaRPr lang="en-US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5C46F3-CF16-4B25-A34F-49A4AA029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886" y="495367"/>
                <a:ext cx="9477633" cy="4467057"/>
              </a:xfrm>
              <a:prstGeom prst="rect">
                <a:avLst/>
              </a:prstGeom>
              <a:blipFill>
                <a:blip r:embed="rId2"/>
                <a:stretch>
                  <a:fillRect l="-1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F32C8BA8-2BD5-441B-88AE-1DD28898BD5E}"/>
              </a:ext>
            </a:extLst>
          </p:cNvPr>
          <p:cNvSpPr txBox="1"/>
          <p:nvPr/>
        </p:nvSpPr>
        <p:spPr>
          <a:xfrm>
            <a:off x="6710405" y="3429000"/>
            <a:ext cx="5832389" cy="1334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6000" dirty="0">
                <a:latin typeface="+mj-lt"/>
              </a:rPr>
              <a:t>Thank you!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CD1E1D3-E610-47E2-B2D7-9985ECA0ACDC}"/>
              </a:ext>
            </a:extLst>
          </p:cNvPr>
          <p:cNvGrpSpPr/>
          <p:nvPr/>
        </p:nvGrpSpPr>
        <p:grpSpPr>
          <a:xfrm>
            <a:off x="711200" y="3764659"/>
            <a:ext cx="10515600" cy="2614960"/>
            <a:chOff x="711200" y="3764659"/>
            <a:chExt cx="10515600" cy="26149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BA979FA0-F192-4C46-A924-6D5C9B94FE0D}"/>
                    </a:ext>
                  </a:extLst>
                </p:cNvPr>
                <p:cNvSpPr txBox="1"/>
                <p:nvPr/>
              </p:nvSpPr>
              <p:spPr>
                <a:xfrm>
                  <a:off x="1219886" y="4129516"/>
                  <a:ext cx="6257482" cy="22501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:endParaRPr lang="en-US" sz="2400" dirty="0">
                    <a:solidFill>
                      <a:schemeClr val="accent2"/>
                    </a:solidFill>
                  </a:endParaRPr>
                </a:p>
                <a:p>
                  <a:pPr marL="342900" indent="-34290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accent1"/>
                      </a:solidFill>
                    </a:rPr>
                    <a:t>Type-theoretic</a:t>
                  </a:r>
                  <a:r>
                    <a:rPr lang="en-US" sz="2400" dirty="0"/>
                    <a:t> version of Sierpiński’s theorem</a:t>
                  </a:r>
                </a:p>
                <a:p>
                  <a:pPr marL="342900" indent="-342900" algn="l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sz="2400" dirty="0"/>
                    <a:t>Consistency of the axiom of choice</a:t>
                  </a:r>
                </a:p>
                <a:p>
                  <a:pPr lvl="1">
                    <a:lnSpc>
                      <a:spcPct val="150000"/>
                    </a:lnSpc>
                  </a:pPr>
                  <a:r>
                    <a:rPr lang="en-US" sz="2400" dirty="0"/>
                    <a:t>by exhibiting the </a:t>
                  </a:r>
                  <a:r>
                    <a:rPr lang="en-US" sz="2400" dirty="0">
                      <a:solidFill>
                        <a:schemeClr val="accent1"/>
                      </a:solidFill>
                    </a:rPr>
                    <a:t>constructible hierarchy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BA979FA0-F192-4C46-A924-6D5C9B94FE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9886" y="4129516"/>
                  <a:ext cx="6257482" cy="2250103"/>
                </a:xfrm>
                <a:prstGeom prst="rect">
                  <a:avLst/>
                </a:prstGeom>
                <a:blipFill>
                  <a:blip r:embed="rId3"/>
                  <a:stretch>
                    <a:fillRect l="-1266" r="-389" b="-513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Title 1">
              <a:extLst>
                <a:ext uri="{FF2B5EF4-FFF2-40B4-BE49-F238E27FC236}">
                  <a16:creationId xmlns:a16="http://schemas.microsoft.com/office/drawing/2014/main" id="{3BC6F3D4-5B5D-4C4D-9C8E-6849BA3A0A10}"/>
                </a:ext>
              </a:extLst>
            </p:cNvPr>
            <p:cNvSpPr txBox="1">
              <a:spLocks/>
            </p:cNvSpPr>
            <p:nvPr/>
          </p:nvSpPr>
          <p:spPr>
            <a:xfrm>
              <a:off x="711200" y="3764659"/>
              <a:ext cx="105156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de-DE" dirty="0">
                  <a:solidFill>
                    <a:schemeClr val="accent2"/>
                  </a:solidFill>
                </a:rPr>
                <a:t>Next Goals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489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2E430-5CE3-428E-A3ED-6075779C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18C46-099C-4F8C-BBB1-63759326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44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7A471E-2BB7-4563-A8DF-D9EF4E0DD522}"/>
              </a:ext>
            </a:extLst>
          </p:cNvPr>
          <p:cNvSpPr txBox="1"/>
          <p:nvPr/>
        </p:nvSpPr>
        <p:spPr>
          <a:xfrm>
            <a:off x="986484" y="1415845"/>
            <a:ext cx="10937786" cy="494050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Dominik Kirst and Gert Smolka.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Categoricity results for second-order ZF in dependent type theory.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International Conference on Interactive Theorem Proving. Springer, Cham, 2017.</a:t>
            </a:r>
            <a:endParaRPr lang="fr-FR" sz="2000" dirty="0">
              <a:solidFill>
                <a:prstClr val="white">
                  <a:lumMod val="75000"/>
                </a:prstClr>
              </a:solidFill>
            </a:endParaRPr>
          </a:p>
          <a:p>
            <a:pPr>
              <a:lnSpc>
                <a:spcPct val="150000"/>
              </a:lnSpc>
            </a:pPr>
            <a:endParaRPr lang="de-DE" sz="8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de-DE" sz="2000" dirty="0"/>
              <a:t>Friedrich Hartogs.</a:t>
            </a:r>
          </a:p>
          <a:p>
            <a:r>
              <a:rPr lang="de-DE" sz="2800" dirty="0"/>
              <a:t>Über das Problem der Wohlordnung.</a:t>
            </a:r>
          </a:p>
          <a:p>
            <a:pPr>
              <a:lnSpc>
                <a:spcPct val="150000"/>
              </a:lnSpc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Mathematische Annalen 76.4 (1915): 438-443.</a:t>
            </a:r>
          </a:p>
          <a:p>
            <a:pPr>
              <a:lnSpc>
                <a:spcPct val="150000"/>
              </a:lnSpc>
            </a:pPr>
            <a:endParaRPr lang="de-DE" sz="800" dirty="0"/>
          </a:p>
          <a:p>
            <a:pPr>
              <a:lnSpc>
                <a:spcPct val="150000"/>
              </a:lnSpc>
            </a:pPr>
            <a:r>
              <a:rPr lang="fr-FR" sz="2000" dirty="0"/>
              <a:t>Wacław Sierpiński.</a:t>
            </a:r>
          </a:p>
          <a:p>
            <a:pPr>
              <a:lnSpc>
                <a:spcPct val="110000"/>
              </a:lnSpc>
            </a:pPr>
            <a:r>
              <a:rPr lang="fr-FR" sz="2800" dirty="0"/>
              <a:t>L'hypothèse généralisée du continu et l'axiome du choix.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solidFill>
                  <a:schemeClr val="bg1">
                    <a:lumMod val="75000"/>
                  </a:schemeClr>
                </a:solidFill>
              </a:rPr>
              <a:t>Fundamenta Mathematicae 1.34 (1947): 1-5.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30717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9A21F95-E3C0-4674-9312-59D4E1AF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9500" y="-2178050"/>
            <a:ext cx="2743200" cy="365125"/>
          </a:xfrm>
        </p:spPr>
        <p:txBody>
          <a:bodyPr/>
          <a:lstStyle/>
          <a:p>
            <a:fld id="{DDF59908-0356-4FDF-B0BE-A844B996ADC1}" type="slidenum">
              <a:rPr lang="de-DE" smtClean="0"/>
              <a:t>5</a:t>
            </a:fld>
            <a:endParaRPr lang="de-DE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5EF28C-262A-4435-BD61-B9372B63D86B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56564338"/>
              </p:ext>
            </p:extLst>
          </p:nvPr>
        </p:nvGraphicFramePr>
        <p:xfrm>
          <a:off x="431798" y="-4754294"/>
          <a:ext cx="19109038" cy="128908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0100">
                  <a:extLst>
                    <a:ext uri="{9D8B030D-6E8A-4147-A177-3AD203B41FA5}">
                      <a16:colId xmlns:a16="http://schemas.microsoft.com/office/drawing/2014/main" val="3900816262"/>
                    </a:ext>
                  </a:extLst>
                </a:gridCol>
                <a:gridCol w="15618938">
                  <a:extLst>
                    <a:ext uri="{9D8B030D-6E8A-4147-A177-3AD203B41FA5}">
                      <a16:colId xmlns:a16="http://schemas.microsoft.com/office/drawing/2014/main" val="1613638321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Extensionality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Sets are equal if they have the same elements.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63730729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Empty Set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4000" dirty="0"/>
                        <a:t>There is an empty set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2143664800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Foundation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de-DE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31766102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Union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For a given set, we can build the union of all elements.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899687668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Power Set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Every set has a power set.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945768404"/>
                  </a:ext>
                </a:extLst>
              </a:tr>
              <a:tr h="6448724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  <a:latin typeface="+mj-lt"/>
                        </a:rPr>
                        <a:t>Infinity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de-DE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871605530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r>
                        <a:rPr lang="de-DE" sz="4000" dirty="0">
                          <a:solidFill>
                            <a:schemeClr val="accent2"/>
                          </a:solidFill>
                        </a:rPr>
                        <a:t>Replacement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4000" dirty="0"/>
                        <a:t>The image of a set under a functional relation is a set.</a:t>
                      </a:r>
                    </a:p>
                    <a:p>
                      <a:endParaRPr lang="de-DE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28419107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7B5D437-E33C-48E4-B980-667BCEC7568E}"/>
              </a:ext>
            </a:extLst>
          </p:cNvPr>
          <p:cNvSpPr txBox="1"/>
          <p:nvPr/>
        </p:nvSpPr>
        <p:spPr>
          <a:xfrm>
            <a:off x="14015652" y="-8859684"/>
            <a:ext cx="6672648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[Kirst and Smolka 2017]</a:t>
            </a:r>
            <a:endParaRPr lang="en-US" sz="48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/>
              <p:nvPr/>
            </p:nvSpPr>
            <p:spPr>
              <a:xfrm>
                <a:off x="520698" y="-6208558"/>
                <a:ext cx="15717794" cy="918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de-DE" sz="4000" dirty="0">
                    <a:solidFill>
                      <a:schemeClr val="bg1">
                        <a:lumMod val="65000"/>
                      </a:schemeClr>
                    </a:solidFill>
                  </a:rPr>
                  <a:t>Assume a </a:t>
                </a:r>
                <a:r>
                  <a:rPr lang="en-US" sz="4000" dirty="0">
                    <a:solidFill>
                      <a:schemeClr val="bg1">
                        <a:lumMod val="65000"/>
                      </a:schemeClr>
                    </a:solidFill>
                  </a:rPr>
                  <a:t>type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4000" dirty="0">
                    <a:solidFill>
                      <a:schemeClr val="bg1">
                        <a:lumMod val="65000"/>
                      </a:schemeClr>
                    </a:solidFill>
                  </a:rPr>
                  <a:t> and a relation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4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 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4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𝑃𝑟𝑜𝑝</m:t>
                    </m:r>
                  </m:oMath>
                </a14:m>
                <a:r>
                  <a:rPr lang="en-US" sz="40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98" y="-6208558"/>
                <a:ext cx="15717794" cy="918650"/>
              </a:xfrm>
              <a:prstGeom prst="rect">
                <a:avLst/>
              </a:prstGeom>
              <a:blipFill>
                <a:blip r:embed="rId2"/>
                <a:stretch>
                  <a:fillRect l="-1357" b="-2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B9954D5-9B21-43E3-AD45-731DD45590EA}"/>
              </a:ext>
            </a:extLst>
          </p:cNvPr>
          <p:cNvSpPr txBox="1"/>
          <p:nvPr/>
        </p:nvSpPr>
        <p:spPr>
          <a:xfrm>
            <a:off x="-342900" y="-8821584"/>
            <a:ext cx="13401490" cy="2622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8800" dirty="0">
                <a:solidFill>
                  <a:schemeClr val="accent2"/>
                </a:solidFill>
                <a:latin typeface="+mj-lt"/>
              </a:rPr>
              <a:t>Second-Order</a:t>
            </a:r>
            <a:br>
              <a:rPr lang="de-DE" sz="8800" dirty="0">
                <a:solidFill>
                  <a:schemeClr val="accent2"/>
                </a:solidFill>
                <a:latin typeface="+mj-lt"/>
              </a:rPr>
            </a:br>
            <a:r>
              <a:rPr lang="de-DE" sz="8800" dirty="0">
                <a:solidFill>
                  <a:schemeClr val="accent2"/>
                </a:solidFill>
                <a:latin typeface="+mj-lt"/>
              </a:rPr>
              <a:t>Zermelo-Fraenkel Set Theory</a:t>
            </a:r>
            <a:endParaRPr lang="en-US" sz="8800" dirty="0">
              <a:latin typeface="+mj-lt"/>
            </a:endParaRPr>
          </a:p>
        </p:txBody>
      </p:sp>
      <p:sp>
        <p:nvSpPr>
          <p:cNvPr id="11" name="!!well-founded">
            <a:extLst>
              <a:ext uri="{FF2B5EF4-FFF2-40B4-BE49-F238E27FC236}">
                <a16:creationId xmlns:a16="http://schemas.microsoft.com/office/drawing/2014/main" id="{6A56D926-38A4-4ED9-A705-B8519632F1B3}"/>
              </a:ext>
            </a:extLst>
          </p:cNvPr>
          <p:cNvSpPr txBox="1"/>
          <p:nvPr/>
        </p:nvSpPr>
        <p:spPr>
          <a:xfrm>
            <a:off x="4013200" y="-2917494"/>
            <a:ext cx="8623300" cy="92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4000" dirty="0"/>
              <a:t>The element relation is well-founded.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DD6C56-99ED-4B67-93AC-9B92056B91F6}"/>
              </a:ext>
            </a:extLst>
          </p:cNvPr>
          <p:cNvSpPr txBox="1"/>
          <p:nvPr/>
        </p:nvSpPr>
        <p:spPr>
          <a:xfrm>
            <a:off x="520698" y="817024"/>
            <a:ext cx="7226300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dirty="0">
                <a:latin typeface="+mj-lt"/>
              </a:rPr>
              <a:t>The </a:t>
            </a:r>
            <a:r>
              <a:rPr lang="de-DE" sz="3200" dirty="0">
                <a:solidFill>
                  <a:schemeClr val="accent1"/>
                </a:solidFill>
                <a:latin typeface="+mj-lt"/>
              </a:rPr>
              <a:t>numerals</a:t>
            </a:r>
            <a:r>
              <a:rPr lang="de-DE" sz="3200" dirty="0">
                <a:latin typeface="+mj-lt"/>
              </a:rPr>
              <a:t> form a set.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6BBC4A-B5B8-4BAC-A389-F6C73F8864F0}"/>
                  </a:ext>
                </a:extLst>
              </p:cNvPr>
              <p:cNvSpPr txBox="1"/>
              <p:nvPr/>
            </p:nvSpPr>
            <p:spPr>
              <a:xfrm>
                <a:off x="2908300" y="1922059"/>
                <a:ext cx="6057898" cy="41572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accent2"/>
                    </a:solidFill>
                  </a:rPr>
                  <a:t>Successor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𝜎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  <a:p>
                <a:pPr>
                  <a:lnSpc>
                    <a:spcPct val="150000"/>
                  </a:lnSpc>
                </a:pPr>
                <a:endParaRPr lang="en-US" sz="2400" dirty="0"/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accent2"/>
                    </a:solidFill>
                  </a:rPr>
                  <a:t>Numerals</a:t>
                </a: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acc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</m:oMath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acc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̅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algn="l">
                  <a:lnSpc>
                    <a:spcPct val="150000"/>
                  </a:lnSpc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∃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6BBC4A-B5B8-4BAC-A389-F6C73F886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300" y="1922059"/>
                <a:ext cx="6057898" cy="4157292"/>
              </a:xfrm>
              <a:prstGeom prst="rect">
                <a:avLst/>
              </a:prstGeom>
              <a:blipFill>
                <a:blip r:embed="rId3"/>
                <a:stretch>
                  <a:fillRect l="-3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6F745FE9-1BA8-44F9-8DCD-6E7DC34427A0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9908-0356-4FDF-B0BE-A844B996ADC1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4114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9A21F95-E3C0-4674-9312-59D4E1AF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6</a:t>
            </a:fld>
            <a:endParaRPr lang="de-DE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5EF28C-262A-4435-BD61-B9372B63D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006106"/>
              </p:ext>
            </p:extLst>
          </p:nvPr>
        </p:nvGraphicFramePr>
        <p:xfrm>
          <a:off x="1269999" y="2743458"/>
          <a:ext cx="9554519" cy="37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5050">
                  <a:extLst>
                    <a:ext uri="{9D8B030D-6E8A-4147-A177-3AD203B41FA5}">
                      <a16:colId xmlns:a16="http://schemas.microsoft.com/office/drawing/2014/main" val="3900816262"/>
                    </a:ext>
                  </a:extLst>
                </a:gridCol>
                <a:gridCol w="7809469">
                  <a:extLst>
                    <a:ext uri="{9D8B030D-6E8A-4147-A177-3AD203B41FA5}">
                      <a16:colId xmlns:a16="http://schemas.microsoft.com/office/drawing/2014/main" val="1613638321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Extensionality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Sets are equal if they have the same elements.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3072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Empty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There is an empty set.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0651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Foundation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1025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For a given set, we can build the union of all elements.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68766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Power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Every set has a power set.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684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Infinity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60553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de-DE" sz="2000" dirty="0">
                          <a:solidFill>
                            <a:schemeClr val="accent2"/>
                          </a:solidFill>
                        </a:rPr>
                        <a:t>Replacement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/>
                        <a:t>The image of a set under a functional </a:t>
                      </a:r>
                      <a:r>
                        <a:rPr lang="de-DE" sz="2000" dirty="0">
                          <a:solidFill>
                            <a:schemeClr val="accent1"/>
                          </a:solidFill>
                        </a:rPr>
                        <a:t>relation</a:t>
                      </a:r>
                      <a:r>
                        <a:rPr lang="de-DE" sz="2000" dirty="0"/>
                        <a:t> is a set.</a:t>
                      </a:r>
                    </a:p>
                    <a:p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107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7B5D437-E33C-48E4-B980-667BCEC7568E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[Kirst and Smolka 2017]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/>
              <p:nvPr/>
            </p:nvSpPr>
            <p:spPr>
              <a:xfrm>
                <a:off x="1269999" y="1998500"/>
                <a:ext cx="7858897" cy="505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de-DE" sz="2000" dirty="0">
                    <a:solidFill>
                      <a:schemeClr val="bg1">
                        <a:lumMod val="65000"/>
                      </a:schemeClr>
                    </a:solidFill>
                  </a:rPr>
                  <a:t>Assume a </a:t>
                </a:r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type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 and a relation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_ 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𝑃𝑟𝑜𝑝</m:t>
                    </m:r>
                  </m:oMath>
                </a14:m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1566C7-BDEB-46DC-AEEE-7CAB7A1FD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999" y="1998500"/>
                <a:ext cx="7858897" cy="505523"/>
              </a:xfrm>
              <a:prstGeom prst="rect">
                <a:avLst/>
              </a:prstGeom>
              <a:blipFill>
                <a:blip r:embed="rId2"/>
                <a:stretch>
                  <a:fillRect l="-775" b="-20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B9954D5-9B21-43E3-AD45-731DD45590EA}"/>
              </a:ext>
            </a:extLst>
          </p:cNvPr>
          <p:cNvSpPr txBox="1"/>
          <p:nvPr/>
        </p:nvSpPr>
        <p:spPr>
          <a:xfrm>
            <a:off x="838200" y="691987"/>
            <a:ext cx="6700745" cy="1311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4400" dirty="0">
                <a:solidFill>
                  <a:schemeClr val="accent2"/>
                </a:solidFill>
                <a:latin typeface="+mj-lt"/>
              </a:rPr>
              <a:t>Second-Order</a:t>
            </a:r>
            <a:br>
              <a:rPr lang="de-DE" sz="4400" dirty="0">
                <a:solidFill>
                  <a:schemeClr val="accent2"/>
                </a:solidFill>
                <a:latin typeface="+mj-lt"/>
              </a:rPr>
            </a:br>
            <a:r>
              <a:rPr lang="de-DE" sz="4400" dirty="0">
                <a:solidFill>
                  <a:schemeClr val="accent2"/>
                </a:solidFill>
                <a:latin typeface="+mj-lt"/>
              </a:rPr>
              <a:t>Zermelo-Fraenkel Set Theory</a:t>
            </a:r>
            <a:endParaRPr lang="en-US" sz="4400" dirty="0">
              <a:latin typeface="+mj-lt"/>
            </a:endParaRPr>
          </a:p>
        </p:txBody>
      </p:sp>
      <p:sp>
        <p:nvSpPr>
          <p:cNvPr id="11" name="!!well-founded">
            <a:extLst>
              <a:ext uri="{FF2B5EF4-FFF2-40B4-BE49-F238E27FC236}">
                <a16:creationId xmlns:a16="http://schemas.microsoft.com/office/drawing/2014/main" id="{6A56D926-38A4-4ED9-A705-B8519632F1B3}"/>
              </a:ext>
            </a:extLst>
          </p:cNvPr>
          <p:cNvSpPr txBox="1"/>
          <p:nvPr/>
        </p:nvSpPr>
        <p:spPr>
          <a:xfrm>
            <a:off x="3015907" y="3646896"/>
            <a:ext cx="431165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The element relation is well-founded.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DD6C56-99ED-4B67-93AC-9B92056B91F6}"/>
              </a:ext>
            </a:extLst>
          </p:cNvPr>
          <p:cNvSpPr txBox="1"/>
          <p:nvPr/>
        </p:nvSpPr>
        <p:spPr>
          <a:xfrm>
            <a:off x="3015907" y="5156524"/>
            <a:ext cx="361315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The numerals form a set.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E51E5DA-E9EA-41E4-8552-51F0DE0A55E9}"/>
                  </a:ext>
                </a:extLst>
              </p:cNvPr>
              <p:cNvSpPr txBox="1"/>
              <p:nvPr/>
            </p:nvSpPr>
            <p:spPr>
              <a:xfrm>
                <a:off x="6464630" y="6072510"/>
                <a:ext cx="1868780" cy="4154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𝑆𝑒𝑡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𝑆𝑒𝑡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𝑃𝑟𝑜𝑝</m:t>
                      </m:r>
                    </m:oMath>
                  </m:oMathPara>
                </a14:m>
                <a:endParaRPr 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E51E5DA-E9EA-41E4-8552-51F0DE0A5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630" y="6072510"/>
                <a:ext cx="1868780" cy="4154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607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40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68FF-A0A1-4003-B8B2-5877F92F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Notations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483615-558B-4AE7-AA79-D52543CA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7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524CE6-F6B3-426A-8C4F-C70D4613E89E}"/>
                  </a:ext>
                </a:extLst>
              </p:cNvPr>
              <p:cNvSpPr txBox="1"/>
              <p:nvPr/>
            </p:nvSpPr>
            <p:spPr>
              <a:xfrm>
                <a:off x="1357188" y="1690688"/>
                <a:ext cx="4283650" cy="17306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sz="2400" b="0" dirty="0">
                    <a:solidFill>
                      <a:schemeClr val="accent2"/>
                    </a:solidFill>
                  </a:rPr>
                  <a:t>Product</a:t>
                </a: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d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524CE6-F6B3-426A-8C4F-C70D4613E8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188" y="1690688"/>
                <a:ext cx="4283650" cy="1730602"/>
              </a:xfrm>
              <a:prstGeom prst="rect">
                <a:avLst/>
              </a:prstGeom>
              <a:blipFill>
                <a:blip r:embed="rId2"/>
                <a:stretch>
                  <a:fillRect l="-44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E37A37E-F307-4A44-8024-B857D99D0C7E}"/>
                  </a:ext>
                </a:extLst>
              </p:cNvPr>
              <p:cNvSpPr txBox="1"/>
              <p:nvPr/>
            </p:nvSpPr>
            <p:spPr>
              <a:xfrm>
                <a:off x="1357188" y="3830594"/>
                <a:ext cx="3291094" cy="1649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sz="2400" b="0" dirty="0">
                    <a:solidFill>
                      <a:schemeClr val="accent2"/>
                    </a:solidFill>
                    <a:latin typeface="Cambria Math" panose="02040503050406030204" pitchFamily="18" charset="0"/>
                  </a:rPr>
                  <a:t>Disjoint Union</a:t>
                </a: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m:rPr>
                          <m:brk m:alnAt="2"/>
                        </m:rP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E37A37E-F307-4A44-8024-B857D99D0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188" y="3830594"/>
                <a:ext cx="3291094" cy="1649234"/>
              </a:xfrm>
              <a:prstGeom prst="rect">
                <a:avLst/>
              </a:prstGeom>
              <a:blipFill>
                <a:blip r:embed="rId3"/>
                <a:stretch>
                  <a:fillRect l="-5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20BEF33-D088-4A54-B826-129558CC0263}"/>
                  </a:ext>
                </a:extLst>
              </p:cNvPr>
              <p:cNvSpPr txBox="1"/>
              <p:nvPr/>
            </p:nvSpPr>
            <p:spPr>
              <a:xfrm>
                <a:off x="6161903" y="1649502"/>
                <a:ext cx="515689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sz="2400" b="0" dirty="0">
                    <a:solidFill>
                      <a:schemeClr val="accent2"/>
                    </a:solidFill>
                    <a:latin typeface="Cambria Math" panose="02040503050406030204" pitchFamily="18" charset="0"/>
                  </a:rPr>
                  <a:t>Cardinality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r>
                        <m:rPr>
                          <m:nor/>
                        </m:rPr>
                        <a:rPr lang="en-US" sz="2400" dirty="0"/>
                        <m:t>there</m:t>
                      </m:r>
                      <m:r>
                        <m:rPr>
                          <m:nor/>
                        </m:rPr>
                        <a:rPr lang="en-US" sz="2400" dirty="0"/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is</m:t>
                      </m:r>
                      <m:r>
                        <m:rPr>
                          <m:nor/>
                        </m:rPr>
                        <a:rPr lang="en-US" sz="2400" dirty="0"/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a</m:t>
                      </m:r>
                      <m:r>
                        <m:rPr>
                          <m:nor/>
                        </m:rPr>
                        <a:rPr lang="en-US" sz="2400" b="0" i="0" dirty="0" smtClean="0"/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bijection</m:t>
                      </m:r>
                      <m:r>
                        <m:rPr>
                          <m:nor/>
                        </m:rPr>
                        <a:rPr lang="en-US" sz="2400" b="0" i="0" dirty="0" smtClean="0"/>
                        <m:t> 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𝐵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r>
                        <m:rPr>
                          <m:nor/>
                        </m:rPr>
                        <a:rPr lang="en-US" sz="2400" dirty="0"/>
                        <m:t>there</m:t>
                      </m:r>
                      <m:r>
                        <m:rPr>
                          <m:nor/>
                        </m:rPr>
                        <a:rPr lang="en-US" sz="2400" dirty="0"/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is</m:t>
                      </m:r>
                      <m:r>
                        <m:rPr>
                          <m:nor/>
                        </m:rPr>
                        <a:rPr lang="en-US" sz="2400" dirty="0"/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an</m:t>
                      </m:r>
                      <m:r>
                        <m:rPr>
                          <m:nor/>
                        </m:rPr>
                        <a:rPr lang="en-US" sz="2400" dirty="0"/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injection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20BEF33-D088-4A54-B826-129558CC0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903" y="1649502"/>
                <a:ext cx="5156890" cy="1754326"/>
              </a:xfrm>
              <a:prstGeom prst="rect">
                <a:avLst/>
              </a:prstGeom>
              <a:blipFill>
                <a:blip r:embed="rId4"/>
                <a:stretch>
                  <a:fillRect l="-1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6A04368-1981-4660-A02F-151ED5B983BD}"/>
                  </a:ext>
                </a:extLst>
              </p:cNvPr>
              <p:cNvSpPr txBox="1"/>
              <p:nvPr/>
            </p:nvSpPr>
            <p:spPr>
              <a:xfrm>
                <a:off x="6161903" y="3782969"/>
                <a:ext cx="422601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accent2"/>
                    </a:solidFill>
                  </a:rPr>
                  <a:t>Infinity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is</m:t>
                      </m:r>
                      <m:r>
                        <m:rPr>
                          <m:nor/>
                        </m:rPr>
                        <a:rPr lang="en-US" sz="2400" dirty="0"/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solidFill>
                            <a:schemeClr val="accent1"/>
                          </a:solidFill>
                        </a:rPr>
                        <m:t>infinite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6A04368-1981-4660-A02F-151ED5B983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903" y="3782969"/>
                <a:ext cx="4226010" cy="1200329"/>
              </a:xfrm>
              <a:prstGeom prst="rect">
                <a:avLst/>
              </a:prstGeom>
              <a:blipFill>
                <a:blip r:embed="rId5"/>
                <a:stretch>
                  <a:fillRect l="-2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673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F5C44-0BB1-4A6A-B8E0-E5792CFA3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Axiom of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A4D78-B198-406F-A547-95D78114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8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91981D-D2A2-43F8-B5A0-69EEF61EAB49}"/>
                  </a:ext>
                </a:extLst>
              </p:cNvPr>
              <p:cNvSpPr txBox="1"/>
              <p:nvPr/>
            </p:nvSpPr>
            <p:spPr>
              <a:xfrm>
                <a:off x="5352687" y="3429000"/>
                <a:ext cx="1486625" cy="10076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∀ 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∀ </m:t>
                          </m:r>
                          <m:r>
                            <a:rPr lang="de-DE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DE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91981D-D2A2-43F8-B5A0-69EEF61EA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687" y="3429000"/>
                <a:ext cx="1486625" cy="10076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58092EF-B9A4-4E78-B7A6-2E1829C395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	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endParaRPr lang="de-DE" sz="24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and 	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de-DE" sz="2400" b="1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de-DE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58092EF-B9A4-4E78-B7A6-2E1829C395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  <a:blipFill>
                <a:blip r:embed="rId3"/>
                <a:stretch>
                  <a:fillRect l="-928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80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F5C44-0BB1-4A6A-B8E0-E5792CFA3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Axiom of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A4D78-B198-406F-A547-95D78114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9</a:t>
            </a:fld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91981D-D2A2-43F8-B5A0-69EEF61EAB49}"/>
                  </a:ext>
                </a:extLst>
              </p:cNvPr>
              <p:cNvSpPr txBox="1"/>
              <p:nvPr/>
            </p:nvSpPr>
            <p:spPr>
              <a:xfrm>
                <a:off x="4345585" y="3429000"/>
                <a:ext cx="3500830" cy="10076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∀ 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de-DE" sz="320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inhabited</m:t>
                          </m:r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))</m:t>
                          </m:r>
                        </m:num>
                        <m:den>
                          <m:r>
                            <a:rPr lang="de-DE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∀ </m:t>
                          </m:r>
                          <m:r>
                            <a:rPr lang="de-DE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DE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DE" sz="32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91981D-D2A2-43F8-B5A0-69EEF61EA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585" y="3429000"/>
                <a:ext cx="3500830" cy="10076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5">
                <a:extLst>
                  <a:ext uri="{FF2B5EF4-FFF2-40B4-BE49-F238E27FC236}">
                    <a16:creationId xmlns:a16="http://schemas.microsoft.com/office/drawing/2014/main" id="{D9888400-1FFE-4BE5-B31B-FFBA1F1D34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	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endParaRPr lang="de-DE" sz="24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and 	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de-DE" sz="2400" b="1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de-DE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Content Placeholder 5">
                <a:extLst>
                  <a:ext uri="{FF2B5EF4-FFF2-40B4-BE49-F238E27FC236}">
                    <a16:creationId xmlns:a16="http://schemas.microsoft.com/office/drawing/2014/main" id="{D9888400-1FFE-4BE5-B31B-FFBA1F1D3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  <a:blipFill>
                <a:blip r:embed="rId3"/>
                <a:stretch>
                  <a:fillRect l="-928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6812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Char"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lnSpc>
            <a:spcPct val="150000"/>
          </a:lnSpc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2583</TotalTime>
  <Words>2558</Words>
  <Application>Microsoft Office PowerPoint</Application>
  <PresentationFormat>Widescreen</PresentationFormat>
  <Paragraphs>520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Cambria Math</vt:lpstr>
      <vt:lpstr>Office Theme</vt:lpstr>
      <vt:lpstr>First Master Seminar Talk Sierpiński‘s Theorem The generalized continuum hypothesis implies the axiom of choice   Felix Rech Advisor: Dominik Kirst   June 14,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Notations</vt:lpstr>
      <vt:lpstr>Axiom of Choice</vt:lpstr>
      <vt:lpstr>Axiom of Choice</vt:lpstr>
      <vt:lpstr>Axiom of Choice</vt:lpstr>
      <vt:lpstr>Consequences of the Axiom of Choice</vt:lpstr>
      <vt:lpstr>Continuum Hypothesis</vt:lpstr>
      <vt:lpstr>Generalized Continuum Hypothesis</vt:lpstr>
      <vt:lpstr>Ordinals</vt:lpstr>
      <vt:lpstr>Ordinals are Representatives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Sets as Types</vt:lpstr>
      <vt:lpstr>Advantages of Sets as Types</vt:lpstr>
      <vt:lpstr>Problems with Sets as Types</vt:lpstr>
      <vt:lpstr>Eliminators on Sets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Sierpinski‘s Theorem</dc:title>
  <dc:creator>Felix</dc:creator>
  <cp:lastModifiedBy>Felix</cp:lastModifiedBy>
  <cp:revision>168</cp:revision>
  <dcterms:created xsi:type="dcterms:W3CDTF">2019-06-06T08:23:12Z</dcterms:created>
  <dcterms:modified xsi:type="dcterms:W3CDTF">2019-06-14T13:12:59Z</dcterms:modified>
</cp:coreProperties>
</file>